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75"/>
  </p:notesMasterIdLst>
  <p:sldIdLst>
    <p:sldId id="256" r:id="rId2"/>
    <p:sldId id="257" r:id="rId3"/>
    <p:sldId id="314" r:id="rId4"/>
    <p:sldId id="315" r:id="rId5"/>
    <p:sldId id="259" r:id="rId6"/>
    <p:sldId id="316" r:id="rId7"/>
    <p:sldId id="317" r:id="rId8"/>
    <p:sldId id="260" r:id="rId9"/>
    <p:sldId id="318" r:id="rId10"/>
    <p:sldId id="319" r:id="rId11"/>
    <p:sldId id="321" r:id="rId12"/>
    <p:sldId id="261" r:id="rId13"/>
    <p:sldId id="322" r:id="rId14"/>
    <p:sldId id="323" r:id="rId15"/>
    <p:sldId id="320" r:id="rId16"/>
    <p:sldId id="310" r:id="rId17"/>
    <p:sldId id="311" r:id="rId18"/>
    <p:sldId id="312" r:id="rId19"/>
    <p:sldId id="313" r:id="rId20"/>
    <p:sldId id="262" r:id="rId21"/>
    <p:sldId id="263" r:id="rId22"/>
    <p:sldId id="324" r:id="rId23"/>
    <p:sldId id="325" r:id="rId24"/>
    <p:sldId id="326" r:id="rId25"/>
    <p:sldId id="264" r:id="rId26"/>
    <p:sldId id="327" r:id="rId27"/>
    <p:sldId id="328" r:id="rId28"/>
    <p:sldId id="265" r:id="rId29"/>
    <p:sldId id="329" r:id="rId30"/>
    <p:sldId id="330" r:id="rId31"/>
    <p:sldId id="266" r:id="rId32"/>
    <p:sldId id="331" r:id="rId33"/>
    <p:sldId id="332" r:id="rId34"/>
    <p:sldId id="333" r:id="rId35"/>
    <p:sldId id="334" r:id="rId36"/>
    <p:sldId id="267" r:id="rId37"/>
    <p:sldId id="335" r:id="rId38"/>
    <p:sldId id="336" r:id="rId39"/>
    <p:sldId id="337" r:id="rId40"/>
    <p:sldId id="268" r:id="rId41"/>
    <p:sldId id="338" r:id="rId42"/>
    <p:sldId id="339" r:id="rId43"/>
    <p:sldId id="269" r:id="rId44"/>
    <p:sldId id="340" r:id="rId45"/>
    <p:sldId id="341" r:id="rId46"/>
    <p:sldId id="342" r:id="rId47"/>
    <p:sldId id="270" r:id="rId48"/>
    <p:sldId id="343" r:id="rId49"/>
    <p:sldId id="344" r:id="rId50"/>
    <p:sldId id="345" r:id="rId51"/>
    <p:sldId id="271" r:id="rId52"/>
    <p:sldId id="346" r:id="rId53"/>
    <p:sldId id="347" r:id="rId54"/>
    <p:sldId id="272" r:id="rId55"/>
    <p:sldId id="348" r:id="rId56"/>
    <p:sldId id="349" r:id="rId57"/>
    <p:sldId id="273" r:id="rId58"/>
    <p:sldId id="350" r:id="rId59"/>
    <p:sldId id="351" r:id="rId60"/>
    <p:sldId id="274" r:id="rId61"/>
    <p:sldId id="352" r:id="rId62"/>
    <p:sldId id="353" r:id="rId63"/>
    <p:sldId id="275" r:id="rId64"/>
    <p:sldId id="354" r:id="rId65"/>
    <p:sldId id="355" r:id="rId66"/>
    <p:sldId id="276" r:id="rId67"/>
    <p:sldId id="356" r:id="rId68"/>
    <p:sldId id="357" r:id="rId69"/>
    <p:sldId id="277" r:id="rId70"/>
    <p:sldId id="358" r:id="rId71"/>
    <p:sldId id="359" r:id="rId72"/>
    <p:sldId id="278" r:id="rId73"/>
    <p:sldId id="360" r:id="rId74"/>
    <p:sldId id="361" r:id="rId75"/>
    <p:sldId id="279" r:id="rId76"/>
    <p:sldId id="362" r:id="rId77"/>
    <p:sldId id="363" r:id="rId78"/>
    <p:sldId id="280" r:id="rId79"/>
    <p:sldId id="364" r:id="rId80"/>
    <p:sldId id="365" r:id="rId81"/>
    <p:sldId id="281" r:id="rId82"/>
    <p:sldId id="366" r:id="rId83"/>
    <p:sldId id="367" r:id="rId84"/>
    <p:sldId id="282" r:id="rId85"/>
    <p:sldId id="368" r:id="rId86"/>
    <p:sldId id="369" r:id="rId87"/>
    <p:sldId id="283" r:id="rId88"/>
    <p:sldId id="370" r:id="rId89"/>
    <p:sldId id="371" r:id="rId90"/>
    <p:sldId id="372" r:id="rId91"/>
    <p:sldId id="284" r:id="rId92"/>
    <p:sldId id="373" r:id="rId93"/>
    <p:sldId id="374" r:id="rId94"/>
    <p:sldId id="285" r:id="rId95"/>
    <p:sldId id="375" r:id="rId96"/>
    <p:sldId id="376" r:id="rId97"/>
    <p:sldId id="286" r:id="rId98"/>
    <p:sldId id="377" r:id="rId99"/>
    <p:sldId id="378" r:id="rId100"/>
    <p:sldId id="379" r:id="rId101"/>
    <p:sldId id="287" r:id="rId102"/>
    <p:sldId id="380" r:id="rId103"/>
    <p:sldId id="381" r:id="rId104"/>
    <p:sldId id="288" r:id="rId105"/>
    <p:sldId id="382" r:id="rId106"/>
    <p:sldId id="383" r:id="rId107"/>
    <p:sldId id="289" r:id="rId108"/>
    <p:sldId id="384" r:id="rId109"/>
    <p:sldId id="385" r:id="rId110"/>
    <p:sldId id="290" r:id="rId111"/>
    <p:sldId id="386" r:id="rId112"/>
    <p:sldId id="387" r:id="rId113"/>
    <p:sldId id="388" r:id="rId114"/>
    <p:sldId id="291" r:id="rId115"/>
    <p:sldId id="389" r:id="rId116"/>
    <p:sldId id="390" r:id="rId117"/>
    <p:sldId id="292" r:id="rId118"/>
    <p:sldId id="391" r:id="rId119"/>
    <p:sldId id="392" r:id="rId120"/>
    <p:sldId id="293" r:id="rId121"/>
    <p:sldId id="393" r:id="rId122"/>
    <p:sldId id="394" r:id="rId123"/>
    <p:sldId id="294" r:id="rId124"/>
    <p:sldId id="395" r:id="rId125"/>
    <p:sldId id="396" r:id="rId126"/>
    <p:sldId id="295" r:id="rId127"/>
    <p:sldId id="397" r:id="rId128"/>
    <p:sldId id="398" r:id="rId129"/>
    <p:sldId id="296" r:id="rId130"/>
    <p:sldId id="399" r:id="rId131"/>
    <p:sldId id="400" r:id="rId132"/>
    <p:sldId id="297" r:id="rId133"/>
    <p:sldId id="401" r:id="rId134"/>
    <p:sldId id="402" r:id="rId135"/>
    <p:sldId id="298" r:id="rId136"/>
    <p:sldId id="403" r:id="rId137"/>
    <p:sldId id="404" r:id="rId138"/>
    <p:sldId id="299" r:id="rId139"/>
    <p:sldId id="405" r:id="rId140"/>
    <p:sldId id="406" r:id="rId141"/>
    <p:sldId id="300" r:id="rId142"/>
    <p:sldId id="407" r:id="rId143"/>
    <p:sldId id="408" r:id="rId144"/>
    <p:sldId id="301" r:id="rId145"/>
    <p:sldId id="409" r:id="rId146"/>
    <p:sldId id="410" r:id="rId147"/>
    <p:sldId id="411" r:id="rId148"/>
    <p:sldId id="302" r:id="rId149"/>
    <p:sldId id="412" r:id="rId150"/>
    <p:sldId id="413" r:id="rId151"/>
    <p:sldId id="414" r:id="rId152"/>
    <p:sldId id="303" r:id="rId153"/>
    <p:sldId id="415" r:id="rId154"/>
    <p:sldId id="416" r:id="rId155"/>
    <p:sldId id="304" r:id="rId156"/>
    <p:sldId id="417" r:id="rId157"/>
    <p:sldId id="418" r:id="rId158"/>
    <p:sldId id="305" r:id="rId159"/>
    <p:sldId id="419" r:id="rId160"/>
    <p:sldId id="420" r:id="rId161"/>
    <p:sldId id="306" r:id="rId162"/>
    <p:sldId id="421" r:id="rId163"/>
    <p:sldId id="425" r:id="rId164"/>
    <p:sldId id="422" r:id="rId165"/>
    <p:sldId id="307" r:id="rId166"/>
    <p:sldId id="423" r:id="rId167"/>
    <p:sldId id="424" r:id="rId168"/>
    <p:sldId id="308" r:id="rId169"/>
    <p:sldId id="426" r:id="rId170"/>
    <p:sldId id="427" r:id="rId171"/>
    <p:sldId id="309" r:id="rId172"/>
    <p:sldId id="428" r:id="rId173"/>
    <p:sldId id="429" r:id="rId1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750" autoAdjust="0"/>
  </p:normalViewPr>
  <p:slideViewPr>
    <p:cSldViewPr>
      <p:cViewPr varScale="1">
        <p:scale>
          <a:sx n="66" d="100"/>
          <a:sy n="66" d="100"/>
        </p:scale>
        <p:origin x="1506"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notesMaster" Target="notesMasters/notesMaster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690D98-A6D7-4D6B-9ABC-74ED5B7F7592}" type="datetimeFigureOut">
              <a:rPr lang="en-US" smtClean="0"/>
              <a:t>04/12/2017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AC8AC7-F3F8-4F9A-B8B4-F88E86E21FA0}" type="slidenum">
              <a:rPr lang="en-US" smtClean="0"/>
              <a:t>‹#›</a:t>
            </a:fld>
            <a:endParaRPr lang="en-US"/>
          </a:p>
        </p:txBody>
      </p:sp>
    </p:spTree>
    <p:extLst>
      <p:ext uri="{BB962C8B-B14F-4D97-AF65-F5344CB8AC3E}">
        <p14:creationId xmlns:p14="http://schemas.microsoft.com/office/powerpoint/2010/main" val="3732994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21</a:t>
            </a:fld>
            <a:endParaRPr lang="en-US"/>
          </a:p>
        </p:txBody>
      </p:sp>
    </p:spTree>
    <p:extLst>
      <p:ext uri="{BB962C8B-B14F-4D97-AF65-F5344CB8AC3E}">
        <p14:creationId xmlns:p14="http://schemas.microsoft.com/office/powerpoint/2010/main" val="1087237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45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48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49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52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55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58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61</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64</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67</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70</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29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73</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76</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79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82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85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88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92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95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98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99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32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102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105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108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111</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112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115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124</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127</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130</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133</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33</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136</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139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142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145</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146</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149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150</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153</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156</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159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34</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162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163</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166</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169</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172</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37</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38</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41</a:t>
            </a:fld>
            <a:endParaRPr lang="en-US"/>
          </a:p>
        </p:txBody>
      </p:sp>
    </p:spTree>
    <p:extLst>
      <p:ext uri="{BB962C8B-B14F-4D97-AF65-F5344CB8AC3E}">
        <p14:creationId xmlns:p14="http://schemas.microsoft.com/office/powerpoint/2010/main" val="3571490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6AC8AC7-F3F8-4F9A-B8B4-F88E86E21FA0}" type="slidenum">
              <a:rPr lang="en-US" smtClean="0"/>
              <a:t>44</a:t>
            </a:fld>
            <a:endParaRPr lang="en-US"/>
          </a:p>
        </p:txBody>
      </p:sp>
    </p:spTree>
    <p:extLst>
      <p:ext uri="{BB962C8B-B14F-4D97-AF65-F5344CB8AC3E}">
        <p14:creationId xmlns:p14="http://schemas.microsoft.com/office/powerpoint/2010/main" val="3571490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FBFD1F6B-DFF8-4F6C-B17E-CA957C9C4D0C}"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FD1F6B-DFF8-4F6C-B17E-CA957C9C4D0C}"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FD1F6B-DFF8-4F6C-B17E-CA957C9C4D0C}"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FD1F6B-DFF8-4F6C-B17E-CA957C9C4D0C}"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FD1F6B-DFF8-4F6C-B17E-CA957C9C4D0C}" type="datetimeFigureOut">
              <a:rPr lang="en-US" smtClean="0"/>
              <a:t>04/12/2017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BFD1F6B-DFF8-4F6C-B17E-CA957C9C4D0C}"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FD1F6B-DFF8-4F6C-B17E-CA957C9C4D0C}" type="datetimeFigureOut">
              <a:rPr lang="en-US" smtClean="0"/>
              <a:t>04/12/2017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FD1F6B-DFF8-4F6C-B17E-CA957C9C4D0C}" type="datetimeFigureOut">
              <a:rPr lang="en-US" smtClean="0"/>
              <a:t>04/12/2017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FD1F6B-DFF8-4F6C-B17E-CA957C9C4D0C}" type="datetimeFigureOut">
              <a:rPr lang="en-US" smtClean="0"/>
              <a:t>04/12/2017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3A34DF-6403-400E-B4C6-C70C24E533C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FD1F6B-DFF8-4F6C-B17E-CA957C9C4D0C}" type="datetimeFigureOut">
              <a:rPr lang="en-US" smtClean="0"/>
              <a:t>04/12/2017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3A34DF-6403-400E-B4C6-C70C24E533C6}"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FBFD1F6B-DFF8-4F6C-B17E-CA957C9C4D0C}" type="datetimeFigureOut">
              <a:rPr lang="en-US" smtClean="0"/>
              <a:t>04/12/2017</a:t>
            </a:fld>
            <a:endParaRPr lang="en-US"/>
          </a:p>
        </p:txBody>
      </p:sp>
      <p:sp>
        <p:nvSpPr>
          <p:cNvPr id="9" name="Slide Number Placeholder 8"/>
          <p:cNvSpPr>
            <a:spLocks noGrp="1"/>
          </p:cNvSpPr>
          <p:nvPr>
            <p:ph type="sldNum" sz="quarter" idx="11"/>
          </p:nvPr>
        </p:nvSpPr>
        <p:spPr/>
        <p:txBody>
          <a:bodyPr/>
          <a:lstStyle/>
          <a:p>
            <a:fld id="{8A3A34DF-6403-400E-B4C6-C70C24E533C6}"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A3A34DF-6403-400E-B4C6-C70C24E533C6}"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FBFD1F6B-DFF8-4F6C-B17E-CA957C9C4D0C}" type="datetimeFigureOut">
              <a:rPr lang="en-US" smtClean="0"/>
              <a:t>04/12/2017</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txStyles>
    <p:titleStyle>
      <a:lvl1pPr algn="l" defTabSz="914400" rtl="0" eaLnBrk="1" latinLnBrk="0" hangingPunct="1">
        <a:spcBef>
          <a:spcPct val="0"/>
        </a:spcBef>
        <a:buNone/>
        <a:defRPr sz="4600" b="1"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800" b="1"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800" b="1"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2400" b="1"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2000" b="1"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b="1"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sites.google.com/a/ncps-k12.org/amnhnews-c-ouellette-2011/open-door-policy-editorial-cartoon/opendoor.jpeg?attredirects=0"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s://sites.google.com/a/ncps-k12.org/amnhnews-c-ouellette-2011/open-door-policy-editorial-cartoon/opendoor.jpeg?attredirects=0"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8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sites.google.com/a/ncps-k12.org/amnhnews-c-ouellette-2011/open-door-policy-editorial-cartoon/opendoor.jpeg?attredirects=0" TargetMode="Externa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EOC Sample Political Cartoons For Review</a:t>
            </a:r>
            <a:endParaRPr lang="en-US" dirty="0"/>
          </a:p>
        </p:txBody>
      </p:sp>
      <p:sp>
        <p:nvSpPr>
          <p:cNvPr id="3" name="Subtitle 2"/>
          <p:cNvSpPr>
            <a:spLocks noGrp="1"/>
          </p:cNvSpPr>
          <p:nvPr>
            <p:ph type="subTitle" idx="1"/>
          </p:nvPr>
        </p:nvSpPr>
        <p:spPr/>
        <p:txBody>
          <a:bodyPr/>
          <a:lstStyle/>
          <a:p>
            <a:r>
              <a:rPr lang="en-US" dirty="0" smtClean="0"/>
              <a:t>U.S. History </a:t>
            </a:r>
            <a:endParaRPr lang="en-US" dirty="0"/>
          </a:p>
        </p:txBody>
      </p:sp>
    </p:spTree>
    <p:extLst>
      <p:ext uri="{BB962C8B-B14F-4D97-AF65-F5344CB8AC3E}">
        <p14:creationId xmlns:p14="http://schemas.microsoft.com/office/powerpoint/2010/main" val="695244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rmAutofit fontScale="92500" lnSpcReduction="10000"/>
          </a:bodyPr>
          <a:lstStyle/>
          <a:p>
            <a:pPr marL="114300" indent="0">
              <a:buNone/>
            </a:pPr>
            <a:r>
              <a:rPr lang="en-US" dirty="0"/>
              <a:t>The cartoon was obviously designed </a:t>
            </a:r>
            <a:r>
              <a:rPr lang="en-US" dirty="0" smtClean="0"/>
              <a:t>for              </a:t>
            </a:r>
            <a:r>
              <a:rPr lang="en-US" dirty="0"/>
              <a:t>people that weren't rich. The poor and middle class Americans who felt the economic strain of Rockefeller's monopoly would get the full effect of the cartoon. The cartoon shows how Rockefeller's business practices are not in the best interest of anyone other than himself. The main idea is that Rockefeller has complete control over the US government. The cartoon would serve to make people who were previously unaware of Rockefeller's practices angry with him, and also affirm the suspicions of those who had questioned him already.</a:t>
            </a:r>
          </a:p>
          <a:p>
            <a:pPr marL="114300" indent="0">
              <a:buNone/>
            </a:pPr>
            <a:endParaRPr lang="en-US" dirty="0"/>
          </a:p>
        </p:txBody>
      </p:sp>
      <p:pic>
        <p:nvPicPr>
          <p:cNvPr id="4" name="Picture 3" descr="C:\Users\middldo\Desktop\gilded20age1[1].jpg"/>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52400"/>
            <a:ext cx="2274570" cy="1676400"/>
          </a:xfrm>
          <a:prstGeom prst="rect">
            <a:avLst/>
          </a:prstGeom>
          <a:noFill/>
          <a:ln>
            <a:noFill/>
          </a:ln>
        </p:spPr>
      </p:pic>
    </p:spTree>
    <p:extLst>
      <p:ext uri="{BB962C8B-B14F-4D97-AF65-F5344CB8AC3E}">
        <p14:creationId xmlns:p14="http://schemas.microsoft.com/office/powerpoint/2010/main" val="13090775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1920’s</a:t>
            </a:r>
            <a:endParaRPr lang="en-US" dirty="0"/>
          </a:p>
        </p:txBody>
      </p:sp>
      <p:sp>
        <p:nvSpPr>
          <p:cNvPr id="3" name="Content Placeholder 2"/>
          <p:cNvSpPr>
            <a:spLocks noGrp="1"/>
          </p:cNvSpPr>
          <p:nvPr>
            <p:ph sz="half" idx="2"/>
          </p:nvPr>
        </p:nvSpPr>
        <p:spPr>
          <a:xfrm>
            <a:off x="4495800" y="1524000"/>
            <a:ext cx="3810000" cy="5105400"/>
          </a:xfrm>
        </p:spPr>
        <p:txBody>
          <a:bodyPr>
            <a:normAutofit lnSpcReduction="10000"/>
          </a:bodyPr>
          <a:lstStyle/>
          <a:p>
            <a:pPr marL="114300" lvl="0" indent="0">
              <a:buNone/>
            </a:pPr>
            <a:r>
              <a:rPr lang="en-US" sz="3600" dirty="0" smtClean="0"/>
              <a:t>A. What </a:t>
            </a:r>
            <a:r>
              <a:rPr lang="en-US" sz="3600" dirty="0"/>
              <a:t>object is used to represent the scandal? Why?</a:t>
            </a:r>
          </a:p>
          <a:p>
            <a:pPr marL="114300" lvl="0" indent="0">
              <a:buNone/>
            </a:pPr>
            <a:r>
              <a:rPr lang="en-US" sz="3600" dirty="0" smtClean="0"/>
              <a:t>B. According </a:t>
            </a:r>
            <a:r>
              <a:rPr lang="en-US" sz="3600" dirty="0"/>
              <a:t>to the cartoon, what is the impact of the scandal?</a:t>
            </a:r>
          </a:p>
          <a:p>
            <a:pPr marL="114300" indent="0">
              <a:buNone/>
            </a:pPr>
            <a:r>
              <a:rPr lang="en-US" sz="3600" dirty="0"/>
              <a:t> </a:t>
            </a:r>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125926-004-F7B8E7B5[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828800"/>
            <a:ext cx="4114800" cy="3733800"/>
          </a:xfrm>
          <a:prstGeom prst="rect">
            <a:avLst/>
          </a:prstGeom>
          <a:noFill/>
          <a:ln>
            <a:noFill/>
          </a:ln>
        </p:spPr>
      </p:pic>
    </p:spTree>
    <p:extLst>
      <p:ext uri="{BB962C8B-B14F-4D97-AF65-F5344CB8AC3E}">
        <p14:creationId xmlns:p14="http://schemas.microsoft.com/office/powerpoint/2010/main" val="57093916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1920’s</a:t>
            </a:r>
            <a:endParaRPr lang="en-US" dirty="0"/>
          </a:p>
        </p:txBody>
      </p:sp>
      <p:pic>
        <p:nvPicPr>
          <p:cNvPr id="5" name="Content Placeholder 4" descr="C:\Users\middldo\Desktop\Screen%20shot%202014-11-22%20at%2012.19.55%20PM[1].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676400"/>
            <a:ext cx="4241394" cy="5054102"/>
          </a:xfrm>
          <a:prstGeom prst="rect">
            <a:avLst/>
          </a:prstGeom>
          <a:noFill/>
          <a:ln>
            <a:noFill/>
          </a:ln>
        </p:spPr>
      </p:pic>
    </p:spTree>
    <p:extLst>
      <p:ext uri="{BB962C8B-B14F-4D97-AF65-F5344CB8AC3E}">
        <p14:creationId xmlns:p14="http://schemas.microsoft.com/office/powerpoint/2010/main" val="3529438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1920’s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dirty="0" smtClean="0"/>
              <a:t>This </a:t>
            </a:r>
            <a:r>
              <a:rPr lang="en-US" dirty="0"/>
              <a:t>1920’s political cartoon </a:t>
            </a:r>
            <a:r>
              <a:rPr lang="en-US" dirty="0" smtClean="0"/>
              <a:t>                                                  depicts </a:t>
            </a:r>
            <a:r>
              <a:rPr lang="en-US" dirty="0"/>
              <a:t>President Calvin Coolidge </a:t>
            </a:r>
            <a:r>
              <a:rPr lang="en-US" dirty="0" smtClean="0"/>
              <a:t>                                       playing </a:t>
            </a:r>
            <a:r>
              <a:rPr lang="en-US" dirty="0"/>
              <a:t>a </a:t>
            </a:r>
            <a:r>
              <a:rPr lang="en-US" dirty="0" smtClean="0"/>
              <a:t>saxophone </a:t>
            </a:r>
            <a:r>
              <a:rPr lang="en-US" dirty="0"/>
              <a:t>labeled </a:t>
            </a:r>
            <a:r>
              <a:rPr lang="en-US" dirty="0" smtClean="0"/>
              <a:t>                                            “</a:t>
            </a:r>
            <a:r>
              <a:rPr lang="en-US" dirty="0"/>
              <a:t>praise” while a women/flapper </a:t>
            </a:r>
            <a:r>
              <a:rPr lang="en-US" dirty="0" smtClean="0"/>
              <a:t>                                  representing </a:t>
            </a:r>
            <a:r>
              <a:rPr lang="en-US" dirty="0"/>
              <a:t>“big business” dances </a:t>
            </a:r>
            <a:r>
              <a:rPr lang="en-US" dirty="0" smtClean="0"/>
              <a:t>                                         up </a:t>
            </a:r>
            <a:r>
              <a:rPr lang="en-US" dirty="0"/>
              <a:t>a storm.  The cartoon suggests a cozy close relationship between the president and big business. Coolidge caters to big business, and business dances to his tune. </a:t>
            </a:r>
          </a:p>
          <a:p>
            <a:pPr marL="114300" indent="0">
              <a:buNone/>
            </a:pPr>
            <a:endParaRPr lang="en-US" sz="20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Screen%20shot%202014-11-22%20at%2012.19.55%20PM[1].png"/>
          <p:cNvPicPr/>
          <p:nvPr/>
        </p:nvPicPr>
        <p:blipFill>
          <a:blip r:embed="rId3">
            <a:extLst>
              <a:ext uri="{28A0092B-C50C-407E-A947-70E740481C1C}">
                <a14:useLocalDpi xmlns:a14="http://schemas.microsoft.com/office/drawing/2010/main" val="0"/>
              </a:ext>
            </a:extLst>
          </a:blip>
          <a:srcRect/>
          <a:stretch>
            <a:fillRect/>
          </a:stretch>
        </p:blipFill>
        <p:spPr bwMode="auto">
          <a:xfrm>
            <a:off x="5562599" y="0"/>
            <a:ext cx="2894457" cy="3276600"/>
          </a:xfrm>
          <a:prstGeom prst="rect">
            <a:avLst/>
          </a:prstGeom>
          <a:noFill/>
          <a:ln>
            <a:noFill/>
          </a:ln>
        </p:spPr>
      </p:pic>
    </p:spTree>
    <p:extLst>
      <p:ext uri="{BB962C8B-B14F-4D97-AF65-F5344CB8AC3E}">
        <p14:creationId xmlns:p14="http://schemas.microsoft.com/office/powerpoint/2010/main" val="357170819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1920’s</a:t>
            </a:r>
            <a:endParaRPr lang="en-US" dirty="0"/>
          </a:p>
        </p:txBody>
      </p:sp>
      <p:sp>
        <p:nvSpPr>
          <p:cNvPr id="3" name="Content Placeholder 2"/>
          <p:cNvSpPr>
            <a:spLocks noGrp="1"/>
          </p:cNvSpPr>
          <p:nvPr>
            <p:ph sz="half" idx="2"/>
          </p:nvPr>
        </p:nvSpPr>
        <p:spPr>
          <a:xfrm>
            <a:off x="4495800" y="1524000"/>
            <a:ext cx="3810000" cy="5105400"/>
          </a:xfrm>
        </p:spPr>
        <p:txBody>
          <a:bodyPr>
            <a:normAutofit fontScale="77500" lnSpcReduction="20000"/>
          </a:bodyPr>
          <a:lstStyle/>
          <a:p>
            <a:pPr marL="114300" lvl="0" indent="0">
              <a:buNone/>
            </a:pPr>
            <a:r>
              <a:rPr lang="en-US" sz="3600" dirty="0" smtClean="0"/>
              <a:t>A. What </a:t>
            </a:r>
            <a:r>
              <a:rPr lang="en-US" sz="3600" dirty="0"/>
              <a:t>does this cartoon tell you about the Coolidge administration and big business?</a:t>
            </a:r>
          </a:p>
          <a:p>
            <a:pPr marL="114300" lvl="0" indent="0">
              <a:buNone/>
            </a:pPr>
            <a:r>
              <a:rPr lang="en-US" sz="3600" dirty="0" smtClean="0"/>
              <a:t>B. The </a:t>
            </a:r>
            <a:r>
              <a:rPr lang="en-US" sz="3600" dirty="0"/>
              <a:t>dancing women is a 1920’s “flapper”- independent, confident, and assertive. In what ways was big business in the 1920’s comparable to the </a:t>
            </a:r>
            <a:r>
              <a:rPr lang="en-US" sz="3600" dirty="0" smtClean="0"/>
              <a:t>flappers</a:t>
            </a:r>
            <a:r>
              <a:rPr lang="en-US" sz="3600" dirty="0"/>
              <a:t>? </a:t>
            </a:r>
          </a:p>
          <a:p>
            <a:endParaRPr lang="en-US" sz="3600" dirty="0"/>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Screen%20shot%202014-11-22%20at%2012.19.55%20PM[1].pn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09600" y="1676400"/>
            <a:ext cx="3758997" cy="4563020"/>
          </a:xfrm>
          <a:prstGeom prst="rect">
            <a:avLst/>
          </a:prstGeom>
          <a:noFill/>
          <a:ln>
            <a:noFill/>
          </a:ln>
        </p:spPr>
      </p:pic>
    </p:spTree>
    <p:extLst>
      <p:ext uri="{BB962C8B-B14F-4D97-AF65-F5344CB8AC3E}">
        <p14:creationId xmlns:p14="http://schemas.microsoft.com/office/powerpoint/2010/main" val="332368485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6" name="Content Placeholder 5" descr="C:\Users\middldo\Desktop\1930-hoover[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447800"/>
            <a:ext cx="4831080" cy="5251704"/>
          </a:xfrm>
          <a:prstGeom prst="rect">
            <a:avLst/>
          </a:prstGeom>
          <a:noFill/>
          <a:ln>
            <a:noFill/>
          </a:ln>
        </p:spPr>
      </p:pic>
    </p:spTree>
    <p:extLst>
      <p:ext uri="{BB962C8B-B14F-4D97-AF65-F5344CB8AC3E}">
        <p14:creationId xmlns:p14="http://schemas.microsoft.com/office/powerpoint/2010/main" val="14055943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2400" dirty="0"/>
              <a:t>Hebert Hoover was blamed </a:t>
            </a:r>
            <a:r>
              <a:rPr lang="en-US" sz="2400" dirty="0" smtClean="0"/>
              <a:t>for                                                               </a:t>
            </a:r>
            <a:r>
              <a:rPr lang="en-US" sz="2400" dirty="0"/>
              <a:t>the great depression because of </a:t>
            </a:r>
            <a:r>
              <a:rPr lang="en-US" sz="2400" dirty="0" smtClean="0"/>
              <a:t>                                                                 his </a:t>
            </a:r>
            <a:r>
              <a:rPr lang="en-US" sz="2400" dirty="0"/>
              <a:t>lack of involvement and issue </a:t>
            </a:r>
            <a:r>
              <a:rPr lang="en-US" sz="2400" dirty="0" smtClean="0"/>
              <a:t>                                                          with </a:t>
            </a:r>
            <a:r>
              <a:rPr lang="en-US" sz="2400" dirty="0"/>
              <a:t>the stock market. He took out </a:t>
            </a:r>
            <a:r>
              <a:rPr lang="en-US" sz="2400" dirty="0" smtClean="0"/>
              <a:t>                                                               his </a:t>
            </a:r>
            <a:r>
              <a:rPr lang="en-US" sz="2400" dirty="0"/>
              <a:t>money from the stocks which feared Americans currently invested in the stock market, so they pulled their money out as well, this decreased the value of stocks greatly. Also, when the great depression struck, Hoover decided not to give government aid to the people believing that it would inflate the Federal government budget. Later on though, Hoover decided to take action and try to get America out of this depression. In this cartoon, various segments of American society point their fingers at a beleaguered President Hoover. </a:t>
            </a:r>
          </a:p>
          <a:p>
            <a:pPr marL="114300" indent="0">
              <a:buNone/>
            </a:pPr>
            <a:endParaRPr lang="en-US" sz="20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1930-hoover[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4664" y="6096"/>
            <a:ext cx="2362200" cy="2895600"/>
          </a:xfrm>
          <a:prstGeom prst="rect">
            <a:avLst/>
          </a:prstGeom>
          <a:noFill/>
          <a:ln>
            <a:noFill/>
          </a:ln>
        </p:spPr>
      </p:pic>
    </p:spTree>
    <p:extLst>
      <p:ext uri="{BB962C8B-B14F-4D97-AF65-F5344CB8AC3E}">
        <p14:creationId xmlns:p14="http://schemas.microsoft.com/office/powerpoint/2010/main" val="113027073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114300" lvl="0" indent="0">
              <a:buNone/>
            </a:pPr>
            <a:r>
              <a:rPr lang="en-US" sz="3600" dirty="0" smtClean="0"/>
              <a:t>A. What </a:t>
            </a:r>
            <a:r>
              <a:rPr lang="en-US" sz="3600" dirty="0"/>
              <a:t>does the cartoon suggest about Hoover’s chances for re-election in 1932?</a:t>
            </a:r>
          </a:p>
          <a:p>
            <a:pPr marL="114300" indent="0">
              <a:buNone/>
            </a:pPr>
            <a:r>
              <a:rPr lang="en-US" sz="3600" dirty="0" smtClean="0"/>
              <a:t>Explain.</a:t>
            </a:r>
            <a:endParaRPr lang="en-US" sz="3600" dirty="0"/>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1930-hoov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3810000" cy="4343400"/>
          </a:xfrm>
          <a:prstGeom prst="rect">
            <a:avLst/>
          </a:prstGeom>
          <a:noFill/>
          <a:ln>
            <a:noFill/>
          </a:ln>
        </p:spPr>
      </p:pic>
    </p:spTree>
    <p:extLst>
      <p:ext uri="{BB962C8B-B14F-4D97-AF65-F5344CB8AC3E}">
        <p14:creationId xmlns:p14="http://schemas.microsoft.com/office/powerpoint/2010/main" val="139896942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5" name="Content Placeholder 4" descr="C:\Users\middldo\Desktop\cartoon-depression-1935-granger[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5000" y="1524000"/>
            <a:ext cx="4495800" cy="5029200"/>
          </a:xfrm>
          <a:prstGeom prst="rect">
            <a:avLst/>
          </a:prstGeom>
          <a:noFill/>
          <a:ln>
            <a:noFill/>
          </a:ln>
        </p:spPr>
      </p:pic>
    </p:spTree>
    <p:extLst>
      <p:ext uri="{BB962C8B-B14F-4D97-AF65-F5344CB8AC3E}">
        <p14:creationId xmlns:p14="http://schemas.microsoft.com/office/powerpoint/2010/main" val="351924849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endParaRPr lang="en-US" sz="2400" dirty="0"/>
          </a:p>
          <a:p>
            <a:pPr marL="114300" indent="0">
              <a:buNone/>
            </a:pPr>
            <a:r>
              <a:rPr lang="en-US" sz="2400" dirty="0" err="1" smtClean="0"/>
              <a:t>Hoovervilles</a:t>
            </a:r>
            <a:r>
              <a:rPr lang="en-US" sz="2400" dirty="0" smtClean="0"/>
              <a:t> </a:t>
            </a:r>
            <a:r>
              <a:rPr lang="en-US" sz="2400" dirty="0"/>
              <a:t>were named after </a:t>
            </a:r>
            <a:r>
              <a:rPr lang="en-US" sz="2400" dirty="0" smtClean="0"/>
              <a:t>                                        President </a:t>
            </a:r>
            <a:r>
              <a:rPr lang="en-US" sz="2400" dirty="0"/>
              <a:t>Herbert Hoover during </a:t>
            </a:r>
            <a:r>
              <a:rPr lang="en-US" sz="2400" dirty="0" smtClean="0"/>
              <a:t>                                                    the </a:t>
            </a:r>
            <a:r>
              <a:rPr lang="en-US" sz="2400" dirty="0"/>
              <a:t>Great Depression. The term was used to describe makeshift shantytowns set up by homeless people who nowhere else to live. </a:t>
            </a:r>
          </a:p>
          <a:p>
            <a:pPr marL="114300" indent="0">
              <a:buNone/>
            </a:pPr>
            <a:r>
              <a:rPr lang="en-US" sz="2400" dirty="0"/>
              <a:t> </a:t>
            </a:r>
            <a:r>
              <a:rPr lang="en-US" sz="2400" dirty="0" smtClean="0"/>
              <a:t>    This </a:t>
            </a:r>
            <a:r>
              <a:rPr lang="en-US" sz="2400" dirty="0"/>
              <a:t>cartoon about </a:t>
            </a:r>
            <a:r>
              <a:rPr lang="en-US" sz="2400" dirty="0" err="1"/>
              <a:t>Hoovervilles</a:t>
            </a:r>
            <a:r>
              <a:rPr lang="en-US" sz="2400" dirty="0"/>
              <a:t> was published in the </a:t>
            </a:r>
            <a:r>
              <a:rPr lang="en-US" sz="2400" i="1" dirty="0"/>
              <a:t>St. Louis Post </a:t>
            </a:r>
            <a:r>
              <a:rPr lang="en-US" sz="2400" dirty="0"/>
              <a:t>Newspaper with the headline “Hoover Speech”. It pokes fun about the fact that Hoover did not acknowledge that there were </a:t>
            </a:r>
            <a:r>
              <a:rPr lang="en-US" sz="2400" dirty="0" err="1"/>
              <a:t>Hoovervilles</a:t>
            </a:r>
            <a:r>
              <a:rPr lang="en-US" sz="2400" dirty="0"/>
              <a:t> across the U.S. that received little to no help. Instead the speech said that America was approaching its highest point of </a:t>
            </a:r>
            <a:r>
              <a:rPr lang="en-US" sz="2400" dirty="0" smtClean="0"/>
              <a:t>prosperity</a:t>
            </a:r>
            <a:r>
              <a:rPr lang="en-US" sz="2400" dirty="0"/>
              <a:t>. </a:t>
            </a:r>
          </a:p>
          <a:p>
            <a:pPr marL="114300" indent="0">
              <a:buNone/>
            </a:pPr>
            <a:endParaRPr lang="en-US" sz="24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cartoon-depression-1935-granger[1].jpg"/>
          <p:cNvPicPr/>
          <p:nvPr/>
        </p:nvPicPr>
        <p:blipFill>
          <a:blip r:embed="rId3">
            <a:extLst>
              <a:ext uri="{28A0092B-C50C-407E-A947-70E740481C1C}">
                <a14:useLocalDpi xmlns:a14="http://schemas.microsoft.com/office/drawing/2010/main" val="0"/>
              </a:ext>
            </a:extLst>
          </a:blip>
          <a:srcRect/>
          <a:stretch>
            <a:fillRect/>
          </a:stretch>
        </p:blipFill>
        <p:spPr bwMode="auto">
          <a:xfrm>
            <a:off x="5029201" y="76200"/>
            <a:ext cx="3376294" cy="2895600"/>
          </a:xfrm>
          <a:prstGeom prst="rect">
            <a:avLst/>
          </a:prstGeom>
          <a:noFill/>
          <a:ln>
            <a:noFill/>
          </a:ln>
        </p:spPr>
      </p:pic>
    </p:spTree>
    <p:extLst>
      <p:ext uri="{BB962C8B-B14F-4D97-AF65-F5344CB8AC3E}">
        <p14:creationId xmlns:p14="http://schemas.microsoft.com/office/powerpoint/2010/main" val="196343623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114300" indent="0">
              <a:buNone/>
            </a:pPr>
            <a:r>
              <a:rPr lang="en-US" sz="3200" dirty="0"/>
              <a:t>Create and answer (4) four questions for </a:t>
            </a:r>
            <a:r>
              <a:rPr lang="en-US" sz="3200" dirty="0" smtClean="0"/>
              <a:t>this </a:t>
            </a:r>
            <a:r>
              <a:rPr lang="en-US" sz="3200" dirty="0"/>
              <a:t>political </a:t>
            </a:r>
            <a:r>
              <a:rPr lang="en-US" sz="3200" dirty="0" smtClean="0"/>
              <a:t>cartoon.</a:t>
            </a:r>
            <a:endParaRPr lang="en-US" sz="3200" dirty="0"/>
          </a:p>
          <a:p>
            <a:pPr marL="114300" indent="0">
              <a:buNone/>
            </a:pPr>
            <a:r>
              <a:rPr lang="en-US" sz="3200" dirty="0" smtClean="0"/>
              <a:t>A</a:t>
            </a:r>
            <a:r>
              <a:rPr lang="en-US" sz="3200" dirty="0"/>
              <a:t>.</a:t>
            </a:r>
          </a:p>
          <a:p>
            <a:pPr marL="114300" indent="0">
              <a:buNone/>
            </a:pPr>
            <a:r>
              <a:rPr lang="en-US" sz="3200" dirty="0"/>
              <a:t>B.</a:t>
            </a:r>
          </a:p>
          <a:p>
            <a:pPr marL="114300" indent="0">
              <a:buNone/>
            </a:pPr>
            <a:r>
              <a:rPr lang="en-US" sz="3200" dirty="0"/>
              <a:t>C. </a:t>
            </a:r>
          </a:p>
          <a:p>
            <a:pPr marL="114300" indent="0">
              <a:buNone/>
            </a:pPr>
            <a:r>
              <a:rPr lang="en-US" sz="3200" dirty="0"/>
              <a:t>D.</a:t>
            </a:r>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cartoon-depression-1935-grang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09600" y="1828800"/>
            <a:ext cx="3733800" cy="4191000"/>
          </a:xfrm>
          <a:prstGeom prst="rect">
            <a:avLst/>
          </a:prstGeom>
          <a:noFill/>
          <a:ln>
            <a:noFill/>
          </a:ln>
        </p:spPr>
      </p:pic>
    </p:spTree>
    <p:extLst>
      <p:ext uri="{BB962C8B-B14F-4D97-AF65-F5344CB8AC3E}">
        <p14:creationId xmlns:p14="http://schemas.microsoft.com/office/powerpoint/2010/main" val="2282266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Industrial Revolution</a:t>
            </a:r>
            <a:endParaRPr lang="en-US" dirty="0"/>
          </a:p>
        </p:txBody>
      </p:sp>
      <p:sp>
        <p:nvSpPr>
          <p:cNvPr id="7" name="Content Placeholder 6"/>
          <p:cNvSpPr>
            <a:spLocks noGrp="1"/>
          </p:cNvSpPr>
          <p:nvPr>
            <p:ph sz="half" idx="2"/>
          </p:nvPr>
        </p:nvSpPr>
        <p:spPr>
          <a:xfrm>
            <a:off x="4419600" y="1524000"/>
            <a:ext cx="3962400" cy="5181600"/>
          </a:xfrm>
        </p:spPr>
        <p:txBody>
          <a:bodyPr>
            <a:normAutofit fontScale="55000" lnSpcReduction="20000"/>
          </a:bodyPr>
          <a:lstStyle/>
          <a:p>
            <a:pPr marL="114300" lvl="0" indent="0">
              <a:buNone/>
            </a:pPr>
            <a:r>
              <a:rPr lang="en-US" sz="3600" dirty="0" smtClean="0"/>
              <a:t>A. Who </a:t>
            </a:r>
            <a:r>
              <a:rPr lang="en-US" sz="3600" dirty="0"/>
              <a:t>is the man pictured in the </a:t>
            </a:r>
            <a:r>
              <a:rPr lang="en-US" sz="3600" dirty="0" smtClean="0"/>
              <a:t> political </a:t>
            </a:r>
            <a:r>
              <a:rPr lang="en-US" sz="3600" dirty="0"/>
              <a:t>cartoon? </a:t>
            </a:r>
          </a:p>
          <a:p>
            <a:pPr marL="114300" lvl="0" indent="0">
              <a:buNone/>
            </a:pPr>
            <a:r>
              <a:rPr lang="en-US" sz="3600" dirty="0" smtClean="0"/>
              <a:t>B. List </a:t>
            </a:r>
            <a:r>
              <a:rPr lang="en-US" sz="3600" dirty="0"/>
              <a:t>what symbols  you see in the political </a:t>
            </a:r>
            <a:r>
              <a:rPr lang="en-US" sz="3600" dirty="0" smtClean="0"/>
              <a:t>cartoon</a:t>
            </a:r>
          </a:p>
          <a:p>
            <a:r>
              <a:rPr lang="en-US" sz="3600" dirty="0"/>
              <a:t>U</a:t>
            </a:r>
            <a:r>
              <a:rPr lang="en-US" sz="3600" dirty="0" smtClean="0"/>
              <a:t>.S</a:t>
            </a:r>
            <a:r>
              <a:rPr lang="en-US" sz="3600" dirty="0"/>
              <a:t>. ______________ building</a:t>
            </a:r>
          </a:p>
          <a:p>
            <a:pPr lvl="0"/>
            <a:r>
              <a:rPr lang="en-US" sz="3600" dirty="0"/>
              <a:t>Factories and factory smoke stacks (pollution) </a:t>
            </a:r>
          </a:p>
          <a:p>
            <a:pPr lvl="0"/>
            <a:r>
              <a:rPr lang="en-US" sz="3600" dirty="0"/>
              <a:t>The </a:t>
            </a:r>
            <a:r>
              <a:rPr lang="en-US" sz="3600" u="sng" dirty="0"/>
              <a:t>U.S. </a:t>
            </a:r>
            <a:r>
              <a:rPr lang="en-US" sz="3600" u="sng" dirty="0" smtClean="0"/>
              <a:t>_______Court </a:t>
            </a:r>
            <a:r>
              <a:rPr lang="en-US" sz="3600" u="sng" dirty="0"/>
              <a:t>Building</a:t>
            </a:r>
            <a:endParaRPr lang="en-US" sz="3600" dirty="0"/>
          </a:p>
          <a:p>
            <a:pPr marL="114300" lvl="0" indent="0">
              <a:buNone/>
            </a:pPr>
            <a:r>
              <a:rPr lang="en-US" sz="3600" dirty="0" smtClean="0"/>
              <a:t>C. Why </a:t>
            </a:r>
            <a:r>
              <a:rPr lang="en-US" sz="3600" dirty="0"/>
              <a:t>is he putting bags of money in the Supreme Court Building?</a:t>
            </a:r>
          </a:p>
          <a:p>
            <a:pPr marL="114300" lvl="0" indent="0">
              <a:buNone/>
            </a:pPr>
            <a:r>
              <a:rPr lang="en-US" sz="3600" dirty="0" smtClean="0"/>
              <a:t>D. What </a:t>
            </a:r>
            <a:r>
              <a:rPr lang="en-US" sz="3600" dirty="0"/>
              <a:t>is the meaning of this Political Cartoon?                                                                                                                                                                                                   E</a:t>
            </a:r>
            <a:r>
              <a:rPr lang="en-US" sz="3600" dirty="0" smtClean="0"/>
              <a:t>. How </a:t>
            </a:r>
            <a:r>
              <a:rPr lang="en-US" sz="3600" dirty="0"/>
              <a:t>does the artist feel about the person depicted in the political cartoon?   </a:t>
            </a:r>
          </a:p>
          <a:p>
            <a:pPr marL="114300" indent="0">
              <a:buNone/>
            </a:pPr>
            <a:endParaRPr lang="en-US" dirty="0"/>
          </a:p>
        </p:txBody>
      </p:sp>
      <p:pic>
        <p:nvPicPr>
          <p:cNvPr id="8" name="Content Placeholder 7" descr="C:\Users\middldo\Desktop\gilded20age1[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0" y="2209800"/>
            <a:ext cx="4343400" cy="3063240"/>
          </a:xfrm>
          <a:prstGeom prst="rect">
            <a:avLst/>
          </a:prstGeom>
          <a:noFill/>
          <a:ln>
            <a:noFill/>
          </a:ln>
        </p:spPr>
      </p:pic>
    </p:spTree>
    <p:extLst>
      <p:ext uri="{BB962C8B-B14F-4D97-AF65-F5344CB8AC3E}">
        <p14:creationId xmlns:p14="http://schemas.microsoft.com/office/powerpoint/2010/main" val="44814812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6" name="Content Placeholder 5" descr="C:\Users\middldo\Desktop\mccutcheon6[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600200"/>
            <a:ext cx="5105400" cy="5105400"/>
          </a:xfrm>
          <a:prstGeom prst="rect">
            <a:avLst/>
          </a:prstGeom>
          <a:noFill/>
          <a:ln>
            <a:noFill/>
          </a:ln>
        </p:spPr>
      </p:pic>
    </p:spTree>
    <p:extLst>
      <p:ext uri="{BB962C8B-B14F-4D97-AF65-F5344CB8AC3E}">
        <p14:creationId xmlns:p14="http://schemas.microsoft.com/office/powerpoint/2010/main" val="139200348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r>
              <a:rPr lang="en-US" sz="2000" dirty="0" smtClean="0"/>
              <a:t>This </a:t>
            </a:r>
            <a:r>
              <a:rPr lang="en-US" sz="2000" dirty="0"/>
              <a:t>cartoon, “A Wise Economist Asks a Question” was created by Pulitzer Prize winning cartoonist John McCutcheon in 1932.The cartoon depicts a man who did not save money but blew it all on the stock market. He is being question by a squirrel as to his decision. The cartoon being printed at the beginning of the Great Depression, is capturing the economic turmoil facing the country. It simultaneously reprimands and sympathizes with the men and women who lost their money in the stock market crash. People would see this cartoon and cartoons like it on the front page of newspapers. This cartoon really speaks to the real cause of the Depression, careless spending. By understanding the causes of the Great Depression and the situation that many Americans found themselves in, one can see how it would affect a person from that time period seeing it. </a:t>
            </a:r>
            <a:endParaRPr lang="en-US" sz="2000" dirty="0" smtClean="0"/>
          </a:p>
          <a:p>
            <a:pPr marL="114300" indent="0">
              <a:buNone/>
            </a:pPr>
            <a:endParaRPr lang="en-US" sz="2400" dirty="0"/>
          </a:p>
          <a:p>
            <a:pPr marL="114300" indent="0">
              <a:buNone/>
            </a:pPr>
            <a:endParaRPr lang="en-US" sz="24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mccutcheon6[1].jpg"/>
          <p:cNvPicPr/>
          <p:nvPr/>
        </p:nvPicPr>
        <p:blipFill>
          <a:blip r:embed="rId3">
            <a:extLst>
              <a:ext uri="{28A0092B-C50C-407E-A947-70E740481C1C}">
                <a14:useLocalDpi xmlns:a14="http://schemas.microsoft.com/office/drawing/2010/main" val="0"/>
              </a:ext>
            </a:extLst>
          </a:blip>
          <a:srcRect/>
          <a:stretch>
            <a:fillRect/>
          </a:stretch>
        </p:blipFill>
        <p:spPr bwMode="auto">
          <a:xfrm>
            <a:off x="5715000" y="76200"/>
            <a:ext cx="2749296" cy="2514600"/>
          </a:xfrm>
          <a:prstGeom prst="rect">
            <a:avLst/>
          </a:prstGeom>
          <a:noFill/>
          <a:ln>
            <a:noFill/>
          </a:ln>
        </p:spPr>
      </p:pic>
    </p:spTree>
    <p:extLst>
      <p:ext uri="{BB962C8B-B14F-4D97-AF65-F5344CB8AC3E}">
        <p14:creationId xmlns:p14="http://schemas.microsoft.com/office/powerpoint/2010/main" val="145931805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r>
              <a:rPr lang="en-US" sz="2000" dirty="0" smtClean="0"/>
              <a:t>The </a:t>
            </a:r>
            <a:r>
              <a:rPr lang="en-US" sz="2000" dirty="0"/>
              <a:t>“Wise Economist” in this cartoon is a squirrel, representing how the wise man would store money for a darker future when he had the ability, as a squirrel does with nuts. The man is meant to represent all those impacted by the bank failures. This being a cartoon for the masses, the Chicago Tribune would want to play to their sympathies. Those who were hurt by the stock market crash would have seen this and been reminded how they should not have invested what they couldn't have lost. The reason behind this material is to make the American public see the error of their ways, and in the future become more fiscally responsible. It was the perfect time to display this message to the people. It was years after the collapse, but before Franklin Roosevelt got going as president with his new deal. Its message is a strong reminder to be responsible, so that in hard times, you don't have to deal with your mistakes. </a:t>
            </a:r>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4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mccutcheon6[1].jpg"/>
          <p:cNvPicPr/>
          <p:nvPr/>
        </p:nvPicPr>
        <p:blipFill>
          <a:blip r:embed="rId3">
            <a:extLst>
              <a:ext uri="{28A0092B-C50C-407E-A947-70E740481C1C}">
                <a14:useLocalDpi xmlns:a14="http://schemas.microsoft.com/office/drawing/2010/main" val="0"/>
              </a:ext>
            </a:extLst>
          </a:blip>
          <a:srcRect/>
          <a:stretch>
            <a:fillRect/>
          </a:stretch>
        </p:blipFill>
        <p:spPr bwMode="auto">
          <a:xfrm>
            <a:off x="5273040" y="0"/>
            <a:ext cx="3129280" cy="2514600"/>
          </a:xfrm>
          <a:prstGeom prst="rect">
            <a:avLst/>
          </a:prstGeom>
          <a:noFill/>
          <a:ln>
            <a:noFill/>
          </a:ln>
        </p:spPr>
      </p:pic>
    </p:spTree>
    <p:extLst>
      <p:ext uri="{BB962C8B-B14F-4D97-AF65-F5344CB8AC3E}">
        <p14:creationId xmlns:p14="http://schemas.microsoft.com/office/powerpoint/2010/main" val="156330186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495800" y="1524000"/>
            <a:ext cx="3810000" cy="5105400"/>
          </a:xfrm>
        </p:spPr>
        <p:txBody>
          <a:bodyPr>
            <a:normAutofit fontScale="85000" lnSpcReduction="20000"/>
          </a:bodyPr>
          <a:lstStyle/>
          <a:p>
            <a:pPr marL="114300" lvl="0" indent="0">
              <a:buNone/>
            </a:pPr>
            <a:r>
              <a:rPr lang="en-US" sz="3600" dirty="0" smtClean="0"/>
              <a:t>A. Who </a:t>
            </a:r>
            <a:r>
              <a:rPr lang="en-US" sz="3600" dirty="0"/>
              <a:t>does the man on the park bench represent?</a:t>
            </a:r>
          </a:p>
          <a:p>
            <a:pPr marL="114300" lvl="0" indent="0">
              <a:buNone/>
            </a:pPr>
            <a:r>
              <a:rPr lang="en-US" sz="3600" dirty="0" smtClean="0"/>
              <a:t>B. What </a:t>
            </a:r>
            <a:r>
              <a:rPr lang="en-US" sz="3600" dirty="0"/>
              <a:t>does the man’s location (the fact that he is sitting on a park bench) add to the cartoon?</a:t>
            </a:r>
          </a:p>
          <a:p>
            <a:pPr marL="114300" lvl="0" indent="0">
              <a:buNone/>
            </a:pPr>
            <a:r>
              <a:rPr lang="en-US" sz="3600" dirty="0" smtClean="0"/>
              <a:t>C. Why </a:t>
            </a:r>
            <a:r>
              <a:rPr lang="en-US" sz="3600" dirty="0"/>
              <a:t>did the cartoonist choose a squirrel for this cartoon?</a:t>
            </a:r>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mccutcheon6[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4191000" cy="4419600"/>
          </a:xfrm>
          <a:prstGeom prst="rect">
            <a:avLst/>
          </a:prstGeom>
          <a:noFill/>
          <a:ln>
            <a:noFill/>
          </a:ln>
        </p:spPr>
      </p:pic>
    </p:spTree>
    <p:extLst>
      <p:ext uri="{BB962C8B-B14F-4D97-AF65-F5344CB8AC3E}">
        <p14:creationId xmlns:p14="http://schemas.microsoft.com/office/powerpoint/2010/main" val="54412829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5" name="Content Placeholder 4" descr="C:\Users\middldo\Desktop\ch27_05[1].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600200"/>
            <a:ext cx="6400800" cy="5048250"/>
          </a:xfrm>
          <a:prstGeom prst="rect">
            <a:avLst/>
          </a:prstGeom>
          <a:noFill/>
          <a:ln>
            <a:noFill/>
          </a:ln>
        </p:spPr>
      </p:pic>
    </p:spTree>
    <p:extLst>
      <p:ext uri="{BB962C8B-B14F-4D97-AF65-F5344CB8AC3E}">
        <p14:creationId xmlns:p14="http://schemas.microsoft.com/office/powerpoint/2010/main" val="15138578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dirty="0" smtClean="0"/>
          </a:p>
          <a:p>
            <a:pPr marL="114300" indent="0">
              <a:buNone/>
            </a:pPr>
            <a:r>
              <a:rPr lang="en-US" dirty="0" smtClean="0"/>
              <a:t>The </a:t>
            </a:r>
            <a:r>
              <a:rPr lang="en-US" dirty="0"/>
              <a:t>political cartoon titled  </a:t>
            </a:r>
            <a:r>
              <a:rPr lang="en-US" dirty="0" smtClean="0"/>
              <a:t>                                        “</a:t>
            </a:r>
            <a:r>
              <a:rPr lang="en-US" i="1" dirty="0"/>
              <a:t>The Galloping Snail</a:t>
            </a:r>
            <a:r>
              <a:rPr lang="en-US" dirty="0"/>
              <a:t>” </a:t>
            </a:r>
            <a:r>
              <a:rPr lang="en-US" dirty="0" smtClean="0"/>
              <a:t>                                          represents </a:t>
            </a:r>
            <a:r>
              <a:rPr lang="en-US" dirty="0"/>
              <a:t>the relationship between President Franklin D. Roosevelt and Congress during FDR’s first hundred days in office. During that time period FDR pushed 15 New Deal bills through Congress which gave Americans immediate relief by providing jobs or making loans to people. Other programs supported long-term economic recovery. FDR also established the FDIC and SEC, which reformed banks and the stock market.</a:t>
            </a:r>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ch27_05[1].gif"/>
          <p:cNvPicPr/>
          <p:nvPr/>
        </p:nvPicPr>
        <p:blipFill>
          <a:blip r:embed="rId3">
            <a:extLst>
              <a:ext uri="{28A0092B-C50C-407E-A947-70E740481C1C}">
                <a14:useLocalDpi xmlns:a14="http://schemas.microsoft.com/office/drawing/2010/main" val="0"/>
              </a:ext>
            </a:extLst>
          </a:blip>
          <a:srcRect/>
          <a:stretch>
            <a:fillRect/>
          </a:stretch>
        </p:blipFill>
        <p:spPr bwMode="auto">
          <a:xfrm>
            <a:off x="4648200" y="0"/>
            <a:ext cx="3810000" cy="2819400"/>
          </a:xfrm>
          <a:prstGeom prst="rect">
            <a:avLst/>
          </a:prstGeom>
          <a:noFill/>
          <a:ln>
            <a:noFill/>
          </a:ln>
        </p:spPr>
      </p:pic>
    </p:spTree>
    <p:extLst>
      <p:ext uri="{BB962C8B-B14F-4D97-AF65-F5344CB8AC3E}">
        <p14:creationId xmlns:p14="http://schemas.microsoft.com/office/powerpoint/2010/main" val="129265817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495800" y="1524000"/>
            <a:ext cx="3810000" cy="5105400"/>
          </a:xfrm>
        </p:spPr>
        <p:txBody>
          <a:bodyPr>
            <a:normAutofit fontScale="77500" lnSpcReduction="20000"/>
          </a:bodyPr>
          <a:lstStyle/>
          <a:p>
            <a:pPr marL="114300" lvl="0" indent="0">
              <a:buNone/>
            </a:pPr>
            <a:r>
              <a:rPr lang="en-US" sz="3600" dirty="0" smtClean="0"/>
              <a:t>A. Which </a:t>
            </a:r>
            <a:r>
              <a:rPr lang="en-US" sz="3600" dirty="0"/>
              <a:t>branch of the U.S. government does the snail represent?</a:t>
            </a:r>
          </a:p>
          <a:p>
            <a:pPr marL="114300" lvl="0" indent="0">
              <a:buNone/>
            </a:pPr>
            <a:r>
              <a:rPr lang="en-US" sz="3600" dirty="0" smtClean="0"/>
              <a:t>B. Why </a:t>
            </a:r>
            <a:r>
              <a:rPr lang="en-US" sz="3600" dirty="0"/>
              <a:t>did the cartoonist use a snail to represent this branch of government?</a:t>
            </a:r>
          </a:p>
          <a:p>
            <a:pPr marL="114300" lvl="0" indent="0">
              <a:buNone/>
            </a:pPr>
            <a:r>
              <a:rPr lang="en-US" sz="3600" dirty="0" smtClean="0"/>
              <a:t>C. What </a:t>
            </a:r>
            <a:r>
              <a:rPr lang="en-US" sz="3600" dirty="0"/>
              <a:t>is the cartoonist saying about the relationship between the President and Congress?</a:t>
            </a:r>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ch27_05[1].gif"/>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2400" y="2286000"/>
            <a:ext cx="4343400" cy="3352800"/>
          </a:xfrm>
          <a:prstGeom prst="rect">
            <a:avLst/>
          </a:prstGeom>
          <a:noFill/>
          <a:ln>
            <a:noFill/>
          </a:ln>
        </p:spPr>
      </p:pic>
    </p:spTree>
    <p:extLst>
      <p:ext uri="{BB962C8B-B14F-4D97-AF65-F5344CB8AC3E}">
        <p14:creationId xmlns:p14="http://schemas.microsoft.com/office/powerpoint/2010/main" val="225303362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6" name="Content Placeholder 5" descr="C:\Users\middldo\Desktop\FDRNewDeal[1].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 y="3200400"/>
            <a:ext cx="3962400" cy="3385821"/>
          </a:xfrm>
          <a:prstGeom prst="rect">
            <a:avLst/>
          </a:prstGeom>
          <a:noFill/>
          <a:ln>
            <a:noFill/>
          </a:ln>
        </p:spPr>
      </p:pic>
      <p:pic>
        <p:nvPicPr>
          <p:cNvPr id="7" name="Picture 6" descr="C:\Users\middldo\Desktop\1-2-11EB-25-ExplorePAHistory-a0k8k6-a_349[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3200400"/>
            <a:ext cx="4043363" cy="3385820"/>
          </a:xfrm>
          <a:prstGeom prst="rect">
            <a:avLst/>
          </a:prstGeom>
          <a:noFill/>
          <a:ln>
            <a:noFill/>
          </a:ln>
        </p:spPr>
      </p:pic>
    </p:spTree>
    <p:extLst>
      <p:ext uri="{BB962C8B-B14F-4D97-AF65-F5344CB8AC3E}">
        <p14:creationId xmlns:p14="http://schemas.microsoft.com/office/powerpoint/2010/main" val="14366692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3733800" y="1371600"/>
            <a:ext cx="4572000" cy="5410200"/>
          </a:xfrm>
        </p:spPr>
        <p:txBody>
          <a:bodyPr>
            <a:normAutofit fontScale="47500" lnSpcReduction="20000"/>
          </a:bodyPr>
          <a:lstStyle/>
          <a:p>
            <a:pPr marL="114300" indent="0">
              <a:buNone/>
            </a:pPr>
            <a:r>
              <a:rPr lang="en-US" sz="4200" dirty="0"/>
              <a:t>The New Deal period was characterized by intense government action on the national level. The "</a:t>
            </a:r>
            <a:r>
              <a:rPr lang="en-US" sz="4200" cap="all" dirty="0"/>
              <a:t>alphabet agencies</a:t>
            </a:r>
            <a:r>
              <a:rPr lang="en-US" sz="4200" dirty="0"/>
              <a:t>," such as the </a:t>
            </a:r>
            <a:r>
              <a:rPr lang="en-US" sz="4200" cap="all" dirty="0"/>
              <a:t>CCC</a:t>
            </a:r>
            <a:r>
              <a:rPr lang="en-US" sz="4200" dirty="0"/>
              <a:t> (Civilian Conservation Corps), the TVA (Tennessee Valley Authority), the WPA (Works Progress Administration), the </a:t>
            </a:r>
            <a:r>
              <a:rPr lang="en-US" sz="4200" cap="all" dirty="0"/>
              <a:t>AAA</a:t>
            </a:r>
            <a:r>
              <a:rPr lang="en-US" sz="4200" dirty="0"/>
              <a:t> (Agricultural Adjustment Administration), and the NRA (National Recovery Administration), aimed to relieve poverty and economic distress of farmers, homeowners, businesses, laborers, and banks. These programs dramatically enlarged the power of the federal government, and though the states administered many of the programs, the tilt toward national power was clearly reinforced by the New Deal. </a:t>
            </a:r>
          </a:p>
          <a:p>
            <a:pPr marL="114300" indent="0">
              <a:buNone/>
            </a:pPr>
            <a:endParaRPr lang="en-US" sz="38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FDRNewDeal[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600200"/>
            <a:ext cx="3276600" cy="3810000"/>
          </a:xfrm>
          <a:prstGeom prst="rect">
            <a:avLst/>
          </a:prstGeom>
          <a:noFill/>
          <a:ln>
            <a:noFill/>
          </a:ln>
        </p:spPr>
      </p:pic>
    </p:spTree>
    <p:extLst>
      <p:ext uri="{BB962C8B-B14F-4D97-AF65-F5344CB8AC3E}">
        <p14:creationId xmlns:p14="http://schemas.microsoft.com/office/powerpoint/2010/main" val="49291429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267200" y="1371600"/>
            <a:ext cx="4038600" cy="5410200"/>
          </a:xfrm>
        </p:spPr>
        <p:txBody>
          <a:bodyPr>
            <a:normAutofit fontScale="55000" lnSpcReduction="20000"/>
          </a:bodyPr>
          <a:lstStyle/>
          <a:p>
            <a:pPr marL="114300" indent="0">
              <a:buNone/>
            </a:pPr>
            <a:r>
              <a:rPr lang="en-US" sz="4000" dirty="0"/>
              <a:t>What did the following government agencies and programs do during the Great Depression?</a:t>
            </a:r>
          </a:p>
          <a:p>
            <a:pPr marL="114300" indent="0">
              <a:buNone/>
            </a:pPr>
            <a:endParaRPr lang="en-US" sz="4000" dirty="0"/>
          </a:p>
          <a:p>
            <a:r>
              <a:rPr lang="en-US" sz="4000" dirty="0"/>
              <a:t>WPA-</a:t>
            </a:r>
          </a:p>
          <a:p>
            <a:r>
              <a:rPr lang="en-US" sz="4000" dirty="0"/>
              <a:t>REA-</a:t>
            </a:r>
          </a:p>
          <a:p>
            <a:r>
              <a:rPr lang="en-US" sz="4000" dirty="0"/>
              <a:t>NYA-</a:t>
            </a:r>
          </a:p>
          <a:p>
            <a:r>
              <a:rPr lang="en-US" sz="4000" dirty="0"/>
              <a:t>TVA-</a:t>
            </a:r>
          </a:p>
          <a:p>
            <a:r>
              <a:rPr lang="en-US" sz="4000" dirty="0"/>
              <a:t>CCC-</a:t>
            </a:r>
          </a:p>
          <a:p>
            <a:r>
              <a:rPr lang="en-US" sz="4000" dirty="0"/>
              <a:t>CWA-</a:t>
            </a:r>
          </a:p>
          <a:p>
            <a:r>
              <a:rPr lang="en-US" sz="4000" dirty="0"/>
              <a:t>PWA-</a:t>
            </a:r>
          </a:p>
          <a:p>
            <a:r>
              <a:rPr lang="en-US" sz="4000" dirty="0"/>
              <a:t>FERA-</a:t>
            </a:r>
          </a:p>
          <a:p>
            <a:r>
              <a:rPr lang="en-US" sz="4000" dirty="0"/>
              <a:t>FDIC-</a:t>
            </a:r>
          </a:p>
          <a:p>
            <a:r>
              <a:rPr lang="en-US" sz="4000" dirty="0"/>
              <a:t>SEC-</a:t>
            </a:r>
          </a:p>
          <a:p>
            <a:r>
              <a:rPr lang="en-US" sz="4000" dirty="0"/>
              <a:t>AAA-</a:t>
            </a:r>
          </a:p>
          <a:p>
            <a:pPr marL="114300" indent="0">
              <a:buNone/>
            </a:pPr>
            <a:endParaRPr lang="en-US" sz="38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1-2-11EB-25-ExplorePAHistory-a0k8k6-a_349[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752600"/>
            <a:ext cx="3810000" cy="3581400"/>
          </a:xfrm>
          <a:prstGeom prst="rect">
            <a:avLst/>
          </a:prstGeom>
          <a:noFill/>
          <a:ln>
            <a:noFill/>
          </a:ln>
        </p:spPr>
      </p:pic>
    </p:spTree>
    <p:extLst>
      <p:ext uri="{BB962C8B-B14F-4D97-AF65-F5344CB8AC3E}">
        <p14:creationId xmlns:p14="http://schemas.microsoft.com/office/powerpoint/2010/main" val="22947345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pic>
        <p:nvPicPr>
          <p:cNvPr id="5" name="Content Placeholder 4" descr="C:\Users\middldo\Desktop\rockefeller[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447800"/>
            <a:ext cx="3886200" cy="5334000"/>
          </a:xfrm>
          <a:prstGeom prst="rect">
            <a:avLst/>
          </a:prstGeom>
          <a:noFill/>
          <a:ln>
            <a:noFill/>
          </a:ln>
        </p:spPr>
      </p:pic>
    </p:spTree>
    <p:extLst>
      <p:ext uri="{BB962C8B-B14F-4D97-AF65-F5344CB8AC3E}">
        <p14:creationId xmlns:p14="http://schemas.microsoft.com/office/powerpoint/2010/main" val="216685514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8" name="Content Placeholder 7" descr="C:\Users\middldo\Desktop\FDR%20New%20Deal[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2697480"/>
            <a:ext cx="3965448" cy="3703320"/>
          </a:xfrm>
          <a:prstGeom prst="rect">
            <a:avLst/>
          </a:prstGeom>
          <a:noFill/>
          <a:ln>
            <a:noFill/>
          </a:ln>
        </p:spPr>
      </p:pic>
      <p:pic>
        <p:nvPicPr>
          <p:cNvPr id="9" name="Picture 8" descr="C:\Users\middldo\Desktop\expand-newdeal02[1].jpg"/>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743200"/>
            <a:ext cx="4267200" cy="3810000"/>
          </a:xfrm>
          <a:prstGeom prst="rect">
            <a:avLst/>
          </a:prstGeom>
          <a:noFill/>
          <a:ln>
            <a:noFill/>
          </a:ln>
        </p:spPr>
      </p:pic>
    </p:spTree>
    <p:extLst>
      <p:ext uri="{BB962C8B-B14F-4D97-AF65-F5344CB8AC3E}">
        <p14:creationId xmlns:p14="http://schemas.microsoft.com/office/powerpoint/2010/main" val="249372502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3429000" y="1295400"/>
            <a:ext cx="4876800" cy="5486400"/>
          </a:xfrm>
        </p:spPr>
        <p:txBody>
          <a:bodyPr>
            <a:normAutofit fontScale="55000" lnSpcReduction="20000"/>
          </a:bodyPr>
          <a:lstStyle/>
          <a:p>
            <a:pPr marL="114300" indent="0">
              <a:buNone/>
            </a:pPr>
            <a:r>
              <a:rPr lang="en-US" sz="2900" dirty="0"/>
              <a:t>In this political cartoon, there are three important figures: President Franklin D. Roosevelt, Congress, and Uncle Sam. Each of them assumes a role in the cartoon, with FDR as the doctor, Congress as the caretaker, and Uncle Sam as the patient. Uncle Sam represents a sickly America. FDR is the doctor, who has the responsibility to cure or relieve the symptoms of the depression that struck America and its people. FDR gives Uncle Sam many different kinds of “medicine,” including programs like the National Industry Recovery Act, the Civil Works Administration, and the Agricultural Adjustment Act. In addition, FDR is carrying a bag of New Deal “remedies,” which can provide even more relief for America. FDR reassures Congress that the “remedies” do not necessarily guarantee success and changes can be made. At the time, FDR approved and passed many legislative bills, in hopes to fix America. Many people doubted whether these programs would actually help or even make things worse. This political cartoon supports FDR and his policies and puts the New Deal in a positive light. This is because Uncle Sam is shown to be in good spirits, after trying the New Deal medicines. Additionally, the cartoon depicts FDR as a man, who seems to be understanding, because he knows that the programs might not work and has a bag of solutions prepared.</a:t>
            </a:r>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FDR%20New%20Deal[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1981200"/>
            <a:ext cx="3124200" cy="3066288"/>
          </a:xfrm>
          <a:prstGeom prst="rect">
            <a:avLst/>
          </a:prstGeom>
          <a:noFill/>
          <a:ln>
            <a:noFill/>
          </a:ln>
        </p:spPr>
      </p:pic>
    </p:spTree>
    <p:extLst>
      <p:ext uri="{BB962C8B-B14F-4D97-AF65-F5344CB8AC3E}">
        <p14:creationId xmlns:p14="http://schemas.microsoft.com/office/powerpoint/2010/main" val="140460641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3886200" y="1371600"/>
            <a:ext cx="4419600" cy="5410200"/>
          </a:xfrm>
        </p:spPr>
        <p:txBody>
          <a:bodyPr>
            <a:normAutofit fontScale="62500" lnSpcReduction="20000"/>
          </a:bodyPr>
          <a:lstStyle/>
          <a:p>
            <a:pPr marL="114300" indent="0">
              <a:buNone/>
            </a:pPr>
            <a:r>
              <a:rPr lang="en-US" dirty="0"/>
              <a:t>The artist was trying to convey the message that FDR wanted to get many different things done in a short period of time. He also leans toward the idea that it isn’t possible to get such a massive amount of relief and legislation passed that quickly. In order for it to be done you would need “magic” or some other worldly force. This is shown by the iconic image of a child putting out a stocking over the fireplace at Christmas in the hopes for some treat to be delivered by Santa overnight. On the stockings themselves, are many different agencies that FDR created to provide jobs, such as the: CCC, TVA, FCA, TWA etc. It can be interpreted that these programs were the primary ideas to get America back on its feet. The “gifts” that would be received would hopefully make everything return to normal, and get America back to its former glory. FDR is the child and he seems to be reassuring “Uncle Sam” that everything will be okay in the end because his New Deal will work.</a:t>
            </a:r>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expand-newdeal02[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2400" y="2133600"/>
            <a:ext cx="3657600" cy="3320609"/>
          </a:xfrm>
          <a:prstGeom prst="rect">
            <a:avLst/>
          </a:prstGeom>
          <a:noFill/>
          <a:ln>
            <a:noFill/>
          </a:ln>
        </p:spPr>
      </p:pic>
    </p:spTree>
    <p:extLst>
      <p:ext uri="{BB962C8B-B14F-4D97-AF65-F5344CB8AC3E}">
        <p14:creationId xmlns:p14="http://schemas.microsoft.com/office/powerpoint/2010/main" val="125709377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pic>
        <p:nvPicPr>
          <p:cNvPr id="6" name="Content Placeholder 5" descr="C:\Users\middldo\Desktop\1937sc_07[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600200"/>
            <a:ext cx="5638800" cy="4953000"/>
          </a:xfrm>
          <a:prstGeom prst="rect">
            <a:avLst/>
          </a:prstGeom>
          <a:noFill/>
          <a:ln>
            <a:noFill/>
          </a:ln>
        </p:spPr>
      </p:pic>
    </p:spTree>
    <p:extLst>
      <p:ext uri="{BB962C8B-B14F-4D97-AF65-F5344CB8AC3E}">
        <p14:creationId xmlns:p14="http://schemas.microsoft.com/office/powerpoint/2010/main" val="33409851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1930’s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endParaRPr lang="en-US" sz="2400" dirty="0"/>
          </a:p>
          <a:p>
            <a:pPr marL="114300" indent="0">
              <a:buNone/>
            </a:pPr>
            <a:r>
              <a:rPr lang="en-US" sz="2400" dirty="0" smtClean="0"/>
              <a:t>This </a:t>
            </a:r>
            <a:r>
              <a:rPr lang="en-US" sz="2400" dirty="0"/>
              <a:t>1937 cartoon makes fun of </a:t>
            </a:r>
            <a:r>
              <a:rPr lang="en-US" sz="2400" dirty="0" smtClean="0"/>
              <a:t>                                                FDR’s </a:t>
            </a:r>
            <a:r>
              <a:rPr lang="en-US" sz="2400" dirty="0"/>
              <a:t>court-packing plan. In the cartoon called “</a:t>
            </a:r>
            <a:r>
              <a:rPr lang="en-US" sz="2400" i="1" dirty="0"/>
              <a:t>The </a:t>
            </a:r>
            <a:r>
              <a:rPr lang="en-US" sz="2400" i="1" dirty="0" err="1" smtClean="0"/>
              <a:t>Ngenious</a:t>
            </a:r>
            <a:r>
              <a:rPr lang="en-US" sz="2400" i="1" dirty="0" smtClean="0"/>
              <a:t> Quarterback</a:t>
            </a:r>
            <a:r>
              <a:rPr lang="en-US" sz="2400" dirty="0"/>
              <a:t>”, the cartoonist uses a football metaphor. The </a:t>
            </a:r>
            <a:r>
              <a:rPr lang="en-US" sz="2400" dirty="0" smtClean="0"/>
              <a:t>quarterback </a:t>
            </a:r>
            <a:r>
              <a:rPr lang="en-US" sz="2400" dirty="0"/>
              <a:t>is getting ready to run his next play. FDR is the </a:t>
            </a:r>
            <a:r>
              <a:rPr lang="en-US" sz="2400" dirty="0" smtClean="0"/>
              <a:t>quarterback</a:t>
            </a:r>
            <a:r>
              <a:rPr lang="en-US" sz="2400" dirty="0"/>
              <a:t>, Congress is the referee, and the Supreme Court is the team. FDR says that the players on the field are through (the justices are too old), but he doesn’t want to take them off the field, instead, his idea is to ask the referee (Congress) for six substitutes (6 new Supreme Court justices). Congress would be able to supply these substitutes by passing the bill to reorganize the judiciary.</a:t>
            </a:r>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1937sc_07[1].jpg"/>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7432"/>
            <a:ext cx="3693795" cy="2563367"/>
          </a:xfrm>
          <a:prstGeom prst="rect">
            <a:avLst/>
          </a:prstGeom>
          <a:noFill/>
          <a:ln>
            <a:noFill/>
          </a:ln>
        </p:spPr>
      </p:pic>
    </p:spTree>
    <p:extLst>
      <p:ext uri="{BB962C8B-B14F-4D97-AF65-F5344CB8AC3E}">
        <p14:creationId xmlns:p14="http://schemas.microsoft.com/office/powerpoint/2010/main" val="238347478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572000" y="1524000"/>
            <a:ext cx="3733800" cy="5105400"/>
          </a:xfrm>
        </p:spPr>
        <p:txBody>
          <a:bodyPr>
            <a:normAutofit fontScale="92500" lnSpcReduction="10000"/>
          </a:bodyPr>
          <a:lstStyle/>
          <a:p>
            <a:pPr marL="114300" lvl="0" indent="0">
              <a:buNone/>
            </a:pPr>
            <a:r>
              <a:rPr lang="en-US" sz="3600" dirty="0" smtClean="0"/>
              <a:t>A. Why </a:t>
            </a:r>
            <a:r>
              <a:rPr lang="en-US" sz="3600" dirty="0"/>
              <a:t>did the cartoonist make FDR the quarterback and Congress the referee?</a:t>
            </a:r>
          </a:p>
          <a:p>
            <a:pPr marL="114300" lvl="0" indent="0">
              <a:buNone/>
            </a:pPr>
            <a:r>
              <a:rPr lang="en-US" sz="3600" dirty="0" smtClean="0"/>
              <a:t>B. What </a:t>
            </a:r>
            <a:r>
              <a:rPr lang="en-US" sz="3600" dirty="0"/>
              <a:t>is the cartoonist’s message</a:t>
            </a:r>
          </a:p>
          <a:p>
            <a:pPr marL="114300" indent="0">
              <a:buNone/>
            </a:pPr>
            <a:r>
              <a:rPr lang="en-US" sz="3600" dirty="0"/>
              <a:t> </a:t>
            </a:r>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1937sc_07[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2400" y="1676400"/>
            <a:ext cx="4267200" cy="4038600"/>
          </a:xfrm>
          <a:prstGeom prst="rect">
            <a:avLst/>
          </a:prstGeom>
          <a:noFill/>
          <a:ln>
            <a:noFill/>
          </a:ln>
        </p:spPr>
      </p:pic>
    </p:spTree>
    <p:extLst>
      <p:ext uri="{BB962C8B-B14F-4D97-AF65-F5344CB8AC3E}">
        <p14:creationId xmlns:p14="http://schemas.microsoft.com/office/powerpoint/2010/main" val="195057488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II</a:t>
            </a:r>
            <a:endParaRPr lang="en-US" dirty="0"/>
          </a:p>
        </p:txBody>
      </p:sp>
      <p:pic>
        <p:nvPicPr>
          <p:cNvPr id="5" name="Content Placeholder 4" descr="C:\Users\middldo\Desktop\206598019_orig[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447800"/>
            <a:ext cx="5105400" cy="5257800"/>
          </a:xfrm>
          <a:prstGeom prst="rect">
            <a:avLst/>
          </a:prstGeom>
          <a:noFill/>
          <a:ln>
            <a:noFill/>
          </a:ln>
        </p:spPr>
      </p:pic>
    </p:spTree>
    <p:extLst>
      <p:ext uri="{BB962C8B-B14F-4D97-AF65-F5344CB8AC3E}">
        <p14:creationId xmlns:p14="http://schemas.microsoft.com/office/powerpoint/2010/main" val="207133386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World War II</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3600" dirty="0"/>
              <a:t>In this political cartoon </a:t>
            </a:r>
            <a:r>
              <a:rPr lang="en-US" sz="3600" dirty="0" smtClean="0"/>
              <a:t>                       called </a:t>
            </a:r>
            <a:r>
              <a:rPr lang="en-US" sz="3600" dirty="0"/>
              <a:t>“</a:t>
            </a:r>
            <a:r>
              <a:rPr lang="en-US" sz="3600" i="1" dirty="0"/>
              <a:t>The Only Way </a:t>
            </a:r>
            <a:r>
              <a:rPr lang="en-US" sz="3600" i="1" dirty="0" smtClean="0"/>
              <a:t>                                 to </a:t>
            </a:r>
            <a:r>
              <a:rPr lang="en-US" sz="3600" i="1" dirty="0"/>
              <a:t>Save Democracy</a:t>
            </a:r>
            <a:r>
              <a:rPr lang="en-US" sz="3600" dirty="0"/>
              <a:t>”, </a:t>
            </a:r>
            <a:r>
              <a:rPr lang="en-US" sz="3600" dirty="0" smtClean="0"/>
              <a:t>                                   a </a:t>
            </a:r>
            <a:r>
              <a:rPr lang="en-US" sz="3600" dirty="0"/>
              <a:t>figure symbolizing </a:t>
            </a:r>
            <a:r>
              <a:rPr lang="en-US" sz="3600" dirty="0" smtClean="0"/>
              <a:t>                              democracy </a:t>
            </a:r>
            <a:r>
              <a:rPr lang="en-US" sz="3600" dirty="0"/>
              <a:t>begs </a:t>
            </a:r>
            <a:r>
              <a:rPr lang="en-US" sz="3600" dirty="0" smtClean="0"/>
              <a:t>                                                 Uncle </a:t>
            </a:r>
            <a:r>
              <a:rPr lang="en-US" sz="3600" dirty="0"/>
              <a:t>Sam to stay </a:t>
            </a:r>
            <a:r>
              <a:rPr lang="en-US" sz="3600" dirty="0" smtClean="0"/>
              <a:t>                                                   out </a:t>
            </a:r>
            <a:r>
              <a:rPr lang="en-US" sz="3600" dirty="0"/>
              <a:t>of the war in Europe.</a:t>
            </a:r>
          </a:p>
          <a:p>
            <a:pPr marL="114300" indent="0">
              <a:buNone/>
            </a:pPr>
            <a:endParaRPr lang="en-US" sz="2400" dirty="0" smtClean="0"/>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206598019_orig[1].jpg"/>
          <p:cNvPicPr/>
          <p:nvPr/>
        </p:nvPicPr>
        <p:blipFill>
          <a:blip r:embed="rId3">
            <a:extLst>
              <a:ext uri="{28A0092B-C50C-407E-A947-70E740481C1C}">
                <a14:useLocalDpi xmlns:a14="http://schemas.microsoft.com/office/drawing/2010/main" val="0"/>
              </a:ext>
            </a:extLst>
          </a:blip>
          <a:srcRect/>
          <a:stretch>
            <a:fillRect/>
          </a:stretch>
        </p:blipFill>
        <p:spPr bwMode="auto">
          <a:xfrm>
            <a:off x="4949952" y="30481"/>
            <a:ext cx="3478657" cy="4191000"/>
          </a:xfrm>
          <a:prstGeom prst="rect">
            <a:avLst/>
          </a:prstGeom>
          <a:noFill/>
          <a:ln>
            <a:noFill/>
          </a:ln>
        </p:spPr>
      </p:pic>
    </p:spTree>
    <p:extLst>
      <p:ext uri="{BB962C8B-B14F-4D97-AF65-F5344CB8AC3E}">
        <p14:creationId xmlns:p14="http://schemas.microsoft.com/office/powerpoint/2010/main" val="43294529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1930’s</a:t>
            </a:r>
            <a:endParaRPr lang="en-US" dirty="0"/>
          </a:p>
        </p:txBody>
      </p:sp>
      <p:sp>
        <p:nvSpPr>
          <p:cNvPr id="3" name="Content Placeholder 2"/>
          <p:cNvSpPr>
            <a:spLocks noGrp="1"/>
          </p:cNvSpPr>
          <p:nvPr>
            <p:ph sz="half" idx="2"/>
          </p:nvPr>
        </p:nvSpPr>
        <p:spPr>
          <a:xfrm>
            <a:off x="4419600" y="1447800"/>
            <a:ext cx="3886200" cy="5181600"/>
          </a:xfrm>
        </p:spPr>
        <p:txBody>
          <a:bodyPr>
            <a:normAutofit fontScale="62500" lnSpcReduction="20000"/>
          </a:bodyPr>
          <a:lstStyle/>
          <a:p>
            <a:pPr marL="114300" lvl="0" indent="0">
              <a:buNone/>
            </a:pPr>
            <a:r>
              <a:rPr lang="en-US" sz="4500" dirty="0" smtClean="0"/>
              <a:t>A. What </a:t>
            </a:r>
            <a:r>
              <a:rPr lang="en-US" sz="4500" dirty="0"/>
              <a:t>does this cartoonist think has happen to democracy in Europe?</a:t>
            </a:r>
          </a:p>
          <a:p>
            <a:pPr marL="114300" lvl="0" indent="0">
              <a:buNone/>
            </a:pPr>
            <a:r>
              <a:rPr lang="en-US" sz="4500" dirty="0" smtClean="0"/>
              <a:t>B. According </a:t>
            </a:r>
            <a:r>
              <a:rPr lang="en-US" sz="4500" dirty="0"/>
              <a:t>to this cartoonist’s vision, how will the </a:t>
            </a:r>
            <a:r>
              <a:rPr lang="en-US" sz="4500" dirty="0" smtClean="0"/>
              <a:t>United </a:t>
            </a:r>
            <a:r>
              <a:rPr lang="en-US" sz="4500" dirty="0"/>
              <a:t>States be able to save democracy?</a:t>
            </a:r>
          </a:p>
          <a:p>
            <a:pPr marL="114300" lvl="0" indent="0">
              <a:buNone/>
            </a:pPr>
            <a:r>
              <a:rPr lang="en-US" sz="4500" dirty="0" smtClean="0"/>
              <a:t>C. What </a:t>
            </a:r>
            <a:r>
              <a:rPr lang="en-US" sz="4500" dirty="0"/>
              <a:t>symbols do you see in the cartoon?</a:t>
            </a:r>
          </a:p>
          <a:p>
            <a:pPr marL="114300" indent="0">
              <a:buNone/>
            </a:pPr>
            <a:r>
              <a:rPr lang="en-US" sz="3600" dirty="0"/>
              <a:t> </a:t>
            </a:r>
          </a:p>
          <a:p>
            <a:endParaRPr lang="en-US" sz="3600" dirty="0"/>
          </a:p>
          <a:p>
            <a:pPr marL="114300" indent="0">
              <a:buNone/>
            </a:pPr>
            <a:r>
              <a:rPr lang="en-US" sz="3600" dirty="0"/>
              <a:t> </a:t>
            </a:r>
          </a:p>
          <a:p>
            <a:pPr marL="114300" indent="0">
              <a:buNone/>
            </a:pPr>
            <a:endParaRPr lang="en-US" sz="3600" dirty="0"/>
          </a:p>
          <a:p>
            <a:pPr marL="114300" indent="0">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206598019_orig[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10312" y="1524000"/>
            <a:ext cx="3980688" cy="4483608"/>
          </a:xfrm>
          <a:prstGeom prst="rect">
            <a:avLst/>
          </a:prstGeom>
          <a:noFill/>
          <a:ln>
            <a:noFill/>
          </a:ln>
        </p:spPr>
      </p:pic>
    </p:spTree>
    <p:extLst>
      <p:ext uri="{BB962C8B-B14F-4D97-AF65-F5344CB8AC3E}">
        <p14:creationId xmlns:p14="http://schemas.microsoft.com/office/powerpoint/2010/main" val="113658472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II</a:t>
            </a:r>
            <a:endParaRPr lang="en-US" dirty="0"/>
          </a:p>
        </p:txBody>
      </p:sp>
      <p:pic>
        <p:nvPicPr>
          <p:cNvPr id="6" name="Content Placeholder 5" descr="C:\Users\middldo\Desktop\image035[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905000"/>
            <a:ext cx="5905500" cy="4810125"/>
          </a:xfrm>
          <a:prstGeom prst="rect">
            <a:avLst/>
          </a:prstGeom>
          <a:noFill/>
          <a:ln>
            <a:noFill/>
          </a:ln>
        </p:spPr>
      </p:pic>
    </p:spTree>
    <p:extLst>
      <p:ext uri="{BB962C8B-B14F-4D97-AF65-F5344CB8AC3E}">
        <p14:creationId xmlns:p14="http://schemas.microsoft.com/office/powerpoint/2010/main" val="26564198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rmAutofit fontScale="92500" lnSpcReduction="10000"/>
          </a:bodyPr>
          <a:lstStyle/>
          <a:p>
            <a:pPr marL="114300" indent="0">
              <a:buNone/>
            </a:pPr>
            <a:r>
              <a:rPr lang="en-US" dirty="0"/>
              <a:t>John D. Rockefeller’s Standard Oil was </a:t>
            </a:r>
            <a:r>
              <a:rPr lang="en-US" dirty="0" smtClean="0"/>
              <a:t>                     one </a:t>
            </a:r>
            <a:r>
              <a:rPr lang="en-US" dirty="0"/>
              <a:t>of the biggest and most controversial </a:t>
            </a:r>
            <a:r>
              <a:rPr lang="en-US" dirty="0" smtClean="0"/>
              <a:t>              “</a:t>
            </a:r>
            <a:r>
              <a:rPr lang="en-US" dirty="0"/>
              <a:t>big businesses” of the post-Civil War industrial era. Rockefeller entered the oil refining business in 1863 and though highly competitive practices, he began to merge with or drive out of business most of his competitors. Though this process of horizontal combination, by the 1880s the Standard Oil Trust controlled 90% of the oil refining business in the U.S. Because of the size of his enterprise, Rockefeller was able to dictate favorable shipping terms from the railroads, the other major big businesses of his day—a sign of the economic power of Standard Oil.</a:t>
            </a:r>
          </a:p>
        </p:txBody>
      </p:sp>
      <p:pic>
        <p:nvPicPr>
          <p:cNvPr id="5" name="Picture 4" descr="C:\Users\middldo\Desktop\rockefeller[1].JPG"/>
          <p:cNvPicPr/>
          <p:nvPr/>
        </p:nvPicPr>
        <p:blipFill>
          <a:blip r:embed="rId2">
            <a:extLst>
              <a:ext uri="{28A0092B-C50C-407E-A947-70E740481C1C}">
                <a14:useLocalDpi xmlns:a14="http://schemas.microsoft.com/office/drawing/2010/main" val="0"/>
              </a:ext>
            </a:extLst>
          </a:blip>
          <a:srcRect/>
          <a:stretch>
            <a:fillRect/>
          </a:stretch>
        </p:blipFill>
        <p:spPr bwMode="auto">
          <a:xfrm>
            <a:off x="6513576" y="152401"/>
            <a:ext cx="1854326" cy="2209800"/>
          </a:xfrm>
          <a:prstGeom prst="rect">
            <a:avLst/>
          </a:prstGeom>
          <a:noFill/>
          <a:ln>
            <a:noFill/>
          </a:ln>
        </p:spPr>
      </p:pic>
    </p:spTree>
    <p:extLst>
      <p:ext uri="{BB962C8B-B14F-4D97-AF65-F5344CB8AC3E}">
        <p14:creationId xmlns:p14="http://schemas.microsoft.com/office/powerpoint/2010/main" val="428455487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World War II</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3600" dirty="0"/>
              <a:t>This political cartoon </a:t>
            </a:r>
            <a:r>
              <a:rPr lang="en-US" sz="3600" dirty="0" smtClean="0"/>
              <a:t>                           mocks </a:t>
            </a:r>
            <a:r>
              <a:rPr lang="en-US" sz="3600" dirty="0"/>
              <a:t>the intentions </a:t>
            </a:r>
            <a:r>
              <a:rPr lang="en-US" sz="3600" dirty="0" smtClean="0"/>
              <a:t>                                   of </a:t>
            </a:r>
            <a:r>
              <a:rPr lang="en-US" sz="3600" dirty="0"/>
              <a:t>the Axis powers </a:t>
            </a:r>
            <a:r>
              <a:rPr lang="en-US" sz="3600" dirty="0" smtClean="0"/>
              <a:t>                                 during </a:t>
            </a:r>
            <a:r>
              <a:rPr lang="en-US" sz="3600" dirty="0"/>
              <a:t>World War II, </a:t>
            </a:r>
            <a:r>
              <a:rPr lang="en-US" sz="3600" dirty="0" smtClean="0"/>
              <a:t>                                                  and </a:t>
            </a:r>
            <a:r>
              <a:rPr lang="en-US" sz="3600" dirty="0"/>
              <a:t>shows </a:t>
            </a:r>
            <a:r>
              <a:rPr lang="en-US" sz="3600" dirty="0" smtClean="0"/>
              <a:t>Adolph </a:t>
            </a:r>
            <a:r>
              <a:rPr lang="en-US" sz="3600" dirty="0"/>
              <a:t>Hitler </a:t>
            </a:r>
            <a:r>
              <a:rPr lang="en-US" sz="3600" dirty="0" smtClean="0"/>
              <a:t>                                     cutting </a:t>
            </a:r>
            <a:r>
              <a:rPr lang="en-US" sz="3600" dirty="0"/>
              <a:t>the world into pieces like a cantaloupe to share with Hirohito and Mussolini.  </a:t>
            </a:r>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image035[1].jpg"/>
          <p:cNvPicPr/>
          <p:nvPr/>
        </p:nvPicPr>
        <p:blipFill>
          <a:blip r:embed="rId3">
            <a:extLst>
              <a:ext uri="{28A0092B-C50C-407E-A947-70E740481C1C}">
                <a14:useLocalDpi xmlns:a14="http://schemas.microsoft.com/office/drawing/2010/main" val="0"/>
              </a:ext>
            </a:extLst>
          </a:blip>
          <a:srcRect/>
          <a:stretch>
            <a:fillRect/>
          </a:stretch>
        </p:blipFill>
        <p:spPr bwMode="auto">
          <a:xfrm>
            <a:off x="4419600" y="9144"/>
            <a:ext cx="4077335" cy="3343656"/>
          </a:xfrm>
          <a:prstGeom prst="rect">
            <a:avLst/>
          </a:prstGeom>
          <a:noFill/>
          <a:ln>
            <a:noFill/>
          </a:ln>
        </p:spPr>
      </p:pic>
    </p:spTree>
    <p:extLst>
      <p:ext uri="{BB962C8B-B14F-4D97-AF65-F5344CB8AC3E}">
        <p14:creationId xmlns:p14="http://schemas.microsoft.com/office/powerpoint/2010/main" val="168205576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World War II</a:t>
            </a:r>
            <a:endParaRPr lang="en-US" dirty="0"/>
          </a:p>
        </p:txBody>
      </p:sp>
      <p:sp>
        <p:nvSpPr>
          <p:cNvPr id="3" name="Content Placeholder 2"/>
          <p:cNvSpPr>
            <a:spLocks noGrp="1"/>
          </p:cNvSpPr>
          <p:nvPr>
            <p:ph sz="half" idx="2"/>
          </p:nvPr>
        </p:nvSpPr>
        <p:spPr>
          <a:xfrm>
            <a:off x="4572000" y="1447800"/>
            <a:ext cx="3733800" cy="5181600"/>
          </a:xfrm>
        </p:spPr>
        <p:txBody>
          <a:bodyPr>
            <a:noAutofit/>
          </a:bodyPr>
          <a:lstStyle/>
          <a:p>
            <a:pPr marL="411480" lvl="1" indent="0">
              <a:buNone/>
            </a:pPr>
            <a:r>
              <a:rPr lang="en-US" sz="2800" dirty="0" smtClean="0"/>
              <a:t>A. What </a:t>
            </a:r>
            <a:r>
              <a:rPr lang="en-US" sz="2800" dirty="0"/>
              <a:t>were the Axis </a:t>
            </a:r>
            <a:r>
              <a:rPr lang="en-US" sz="2800" dirty="0" smtClean="0"/>
              <a:t>leaders-Hitler</a:t>
            </a:r>
            <a:r>
              <a:rPr lang="en-US" sz="2800" dirty="0"/>
              <a:t>, Mussolini, and </a:t>
            </a:r>
            <a:r>
              <a:rPr lang="en-US" sz="2800" dirty="0" err="1"/>
              <a:t>Tojo</a:t>
            </a:r>
            <a:r>
              <a:rPr lang="en-US" sz="2800" dirty="0"/>
              <a:t>- greedily gobbling </a:t>
            </a:r>
            <a:r>
              <a:rPr lang="en-US" sz="2800" dirty="0" smtClean="0"/>
              <a:t>up?</a:t>
            </a:r>
          </a:p>
          <a:p>
            <a:pPr marL="411480" lvl="1" indent="0">
              <a:buNone/>
            </a:pPr>
            <a:r>
              <a:rPr lang="en-US" sz="2800" dirty="0" smtClean="0"/>
              <a:t>B. What </a:t>
            </a:r>
            <a:r>
              <a:rPr lang="en-US" sz="2800" dirty="0"/>
              <a:t>nation is </a:t>
            </a:r>
            <a:r>
              <a:rPr lang="en-US" sz="2800" dirty="0" smtClean="0"/>
              <a:t>Hitler </a:t>
            </a:r>
            <a:r>
              <a:rPr lang="en-US" sz="2800" dirty="0"/>
              <a:t>the leader of? What nation is Mussolini the leader of ? </a:t>
            </a:r>
          </a:p>
          <a:p>
            <a:pPr marL="114300" indent="0">
              <a:buNone/>
            </a:pPr>
            <a:r>
              <a:rPr lang="en-US" dirty="0"/>
              <a:t> </a:t>
            </a:r>
          </a:p>
          <a:p>
            <a:pPr marL="114300" indent="0">
              <a:buNone/>
            </a:pPr>
            <a:r>
              <a:rPr lang="en-US" dirty="0"/>
              <a:t> </a:t>
            </a:r>
          </a:p>
          <a:p>
            <a:endParaRPr lang="en-US" dirty="0"/>
          </a:p>
          <a:p>
            <a:pPr marL="114300" indent="0">
              <a:buNone/>
            </a:pPr>
            <a:r>
              <a:rPr lang="en-US" dirty="0"/>
              <a:t> </a:t>
            </a:r>
          </a:p>
          <a:p>
            <a:pPr marL="114300" indent="0">
              <a:buNone/>
            </a:pPr>
            <a:endParaRPr lang="en-US" dirty="0"/>
          </a:p>
          <a:p>
            <a:pPr marL="114300" indent="0">
              <a:buNone/>
            </a:pPr>
            <a:endParaRPr lang="en-US"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buNone/>
            </a:pPr>
            <a:endParaRPr lang="en-US" sz="2800" dirty="0"/>
          </a:p>
          <a:p>
            <a:endParaRPr lang="en-US" dirty="0"/>
          </a:p>
          <a:p>
            <a:pPr marL="114300" indent="0">
              <a:buNone/>
            </a:pPr>
            <a:endParaRPr lang="en-US" dirty="0"/>
          </a:p>
        </p:txBody>
      </p:sp>
      <p:pic>
        <p:nvPicPr>
          <p:cNvPr id="7" name="Content Placeholder 6" descr="C:\Users\middldo\Desktop\image035[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1828800"/>
            <a:ext cx="4267200" cy="3435191"/>
          </a:xfrm>
          <a:prstGeom prst="rect">
            <a:avLst/>
          </a:prstGeom>
          <a:noFill/>
          <a:ln>
            <a:noFill/>
          </a:ln>
        </p:spPr>
      </p:pic>
    </p:spTree>
    <p:extLst>
      <p:ext uri="{BB962C8B-B14F-4D97-AF65-F5344CB8AC3E}">
        <p14:creationId xmlns:p14="http://schemas.microsoft.com/office/powerpoint/2010/main" val="309290601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1940’s &amp; the 1950’s</a:t>
            </a:r>
            <a:endParaRPr lang="en-US" dirty="0"/>
          </a:p>
        </p:txBody>
      </p:sp>
      <p:pic>
        <p:nvPicPr>
          <p:cNvPr id="5" name="Content Placeholder 4" descr="C:\Users\middldo\Desktop\huac[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81200" y="1905000"/>
            <a:ext cx="4210050" cy="4714875"/>
          </a:xfrm>
          <a:prstGeom prst="rect">
            <a:avLst/>
          </a:prstGeom>
          <a:noFill/>
          <a:ln>
            <a:noFill/>
          </a:ln>
        </p:spPr>
      </p:pic>
    </p:spTree>
    <p:extLst>
      <p:ext uri="{BB962C8B-B14F-4D97-AF65-F5344CB8AC3E}">
        <p14:creationId xmlns:p14="http://schemas.microsoft.com/office/powerpoint/2010/main" val="334242260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3600" dirty="0" smtClean="0"/>
              <a:t>The 1940’s &amp; the 1950’s</a:t>
            </a:r>
            <a:endParaRPr lang="en-US" sz="36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r>
              <a:rPr lang="en-US" sz="2400" dirty="0" smtClean="0"/>
              <a:t>Editorial </a:t>
            </a:r>
            <a:r>
              <a:rPr lang="en-US" sz="2400" dirty="0"/>
              <a:t>cartoon showing an automobile</a:t>
            </a:r>
            <a:r>
              <a:rPr lang="en-US" sz="2400" dirty="0" smtClean="0"/>
              <a:t>,                 </a:t>
            </a:r>
            <a:r>
              <a:rPr lang="en-US" sz="2400" dirty="0"/>
              <a:t>"Committee on Un-American Activities", </a:t>
            </a:r>
            <a:r>
              <a:rPr lang="en-US" sz="2400" dirty="0" smtClean="0"/>
              <a:t>                      recklessly </a:t>
            </a:r>
            <a:r>
              <a:rPr lang="en-US" sz="2400" dirty="0"/>
              <a:t>driven by J. Parnell Thomas, </a:t>
            </a:r>
            <a:r>
              <a:rPr lang="en-US" sz="2400" dirty="0" smtClean="0"/>
              <a:t>                                       as </a:t>
            </a:r>
            <a:r>
              <a:rPr lang="en-US" sz="2400" dirty="0"/>
              <a:t>he runs over pedestrians on the sidewalk, the passenger in the car turns to reassure the injured that "it's okay [because] we're hunting communists." He is accompanied by fellow committee member Robert E. Stripling. This cartoon was published after a week of testimony by Hollywood screenwriters that included: Ring Lardner, Jr., Lester Cole, Berthold Brecht, and John Howard Lawson, better known as part of the “Hollywood Ten”.</a:t>
            </a:r>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huac[1].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0"/>
            <a:ext cx="2590800" cy="2895600"/>
          </a:xfrm>
          <a:prstGeom prst="rect">
            <a:avLst/>
          </a:prstGeom>
          <a:noFill/>
          <a:ln>
            <a:noFill/>
          </a:ln>
        </p:spPr>
      </p:pic>
    </p:spTree>
    <p:extLst>
      <p:ext uri="{BB962C8B-B14F-4D97-AF65-F5344CB8AC3E}">
        <p14:creationId xmlns:p14="http://schemas.microsoft.com/office/powerpoint/2010/main" val="251568630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1940’ &amp; the 1950’s</a:t>
            </a:r>
            <a:endParaRPr lang="en-US" dirty="0"/>
          </a:p>
        </p:txBody>
      </p:sp>
      <p:sp>
        <p:nvSpPr>
          <p:cNvPr id="3" name="Content Placeholder 2"/>
          <p:cNvSpPr>
            <a:spLocks noGrp="1"/>
          </p:cNvSpPr>
          <p:nvPr>
            <p:ph sz="half" idx="2"/>
          </p:nvPr>
        </p:nvSpPr>
        <p:spPr>
          <a:xfrm>
            <a:off x="4572000" y="1447800"/>
            <a:ext cx="3733800" cy="5181600"/>
          </a:xfrm>
        </p:spPr>
        <p:txBody>
          <a:bodyPr>
            <a:noAutofit/>
          </a:bodyPr>
          <a:lstStyle/>
          <a:p>
            <a:pPr marL="114300" lvl="0" indent="0">
              <a:buNone/>
            </a:pPr>
            <a:r>
              <a:rPr lang="en-US" dirty="0" smtClean="0"/>
              <a:t>A. What </a:t>
            </a:r>
            <a:r>
              <a:rPr lang="en-US" dirty="0"/>
              <a:t>does this cartoon imply about the methods and tactics of the HUAC?</a:t>
            </a:r>
          </a:p>
          <a:p>
            <a:pPr marL="114300" indent="0">
              <a:buNone/>
            </a:pPr>
            <a:endParaRPr lang="en-US" dirty="0"/>
          </a:p>
          <a:p>
            <a:pPr marL="114300" indent="0">
              <a:buNone/>
            </a:pPr>
            <a:r>
              <a:rPr lang="en-US" dirty="0"/>
              <a:t> </a:t>
            </a:r>
          </a:p>
          <a:p>
            <a:endParaRPr lang="en-US" dirty="0"/>
          </a:p>
          <a:p>
            <a:pPr marL="114300" indent="0">
              <a:buNone/>
            </a:pPr>
            <a:r>
              <a:rPr lang="en-US" dirty="0"/>
              <a:t> </a:t>
            </a:r>
          </a:p>
          <a:p>
            <a:pPr marL="114300" indent="0">
              <a:buNone/>
            </a:pPr>
            <a:endParaRPr lang="en-US" dirty="0"/>
          </a:p>
          <a:p>
            <a:pPr marL="114300" indent="0">
              <a:buNone/>
            </a:pPr>
            <a:endParaRPr lang="en-US"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buNone/>
            </a:pPr>
            <a:endParaRPr lang="en-US" sz="2800" dirty="0"/>
          </a:p>
          <a:p>
            <a:endParaRPr lang="en-US" dirty="0"/>
          </a:p>
          <a:p>
            <a:pPr marL="114300" indent="0">
              <a:buNone/>
            </a:pPr>
            <a:endParaRPr lang="en-US" dirty="0"/>
          </a:p>
        </p:txBody>
      </p:sp>
      <p:pic>
        <p:nvPicPr>
          <p:cNvPr id="6" name="Content Placeholder 5" descr="C:\Users\middldo\Desktop\huac[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81000" y="1676400"/>
            <a:ext cx="3962400" cy="4343400"/>
          </a:xfrm>
          <a:prstGeom prst="rect">
            <a:avLst/>
          </a:prstGeom>
          <a:noFill/>
          <a:ln>
            <a:noFill/>
          </a:ln>
        </p:spPr>
      </p:pic>
    </p:spTree>
    <p:extLst>
      <p:ext uri="{BB962C8B-B14F-4D97-AF65-F5344CB8AC3E}">
        <p14:creationId xmlns:p14="http://schemas.microsoft.com/office/powerpoint/2010/main" val="370003432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1940’s &amp; the 1950’s</a:t>
            </a:r>
            <a:endParaRPr lang="en-US" dirty="0"/>
          </a:p>
        </p:txBody>
      </p:sp>
      <p:pic>
        <p:nvPicPr>
          <p:cNvPr id="6" name="Content Placeholder 5" descr="C:\Users\middldo\Desktop\51c5fd6ee4b055e613b916ff-wsrdtvghb-1371930495425-0603_g2_q5j[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8800" y="1752600"/>
            <a:ext cx="4800600" cy="4933950"/>
          </a:xfrm>
          <a:prstGeom prst="rect">
            <a:avLst/>
          </a:prstGeom>
          <a:noFill/>
          <a:ln>
            <a:noFill/>
          </a:ln>
        </p:spPr>
      </p:pic>
    </p:spTree>
    <p:extLst>
      <p:ext uri="{BB962C8B-B14F-4D97-AF65-F5344CB8AC3E}">
        <p14:creationId xmlns:p14="http://schemas.microsoft.com/office/powerpoint/2010/main" val="2495214370"/>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1950’s </a:t>
            </a:r>
            <a:br>
              <a:rPr lang="en-US" sz="4800" dirty="0" smtClean="0"/>
            </a:b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endParaRPr lang="en-US" sz="3200" dirty="0" smtClean="0"/>
          </a:p>
          <a:p>
            <a:pPr marL="114300" indent="0">
              <a:buNone/>
            </a:pPr>
            <a:endParaRPr lang="en-US" sz="3200" dirty="0" smtClean="0"/>
          </a:p>
          <a:p>
            <a:pPr marL="114300" indent="0">
              <a:buNone/>
            </a:pPr>
            <a:r>
              <a:rPr lang="en-US" sz="3200" dirty="0" smtClean="0"/>
              <a:t>The </a:t>
            </a:r>
            <a:r>
              <a:rPr lang="en-US" sz="3200" dirty="0"/>
              <a:t>political cartoon “Red Smear”  </a:t>
            </a:r>
            <a:r>
              <a:rPr lang="en-US" sz="3200" dirty="0" smtClean="0"/>
              <a:t>                                                appeared </a:t>
            </a:r>
            <a:r>
              <a:rPr lang="en-US" sz="3200" dirty="0"/>
              <a:t>in 1949, when government </a:t>
            </a:r>
            <a:r>
              <a:rPr lang="en-US" sz="3200" dirty="0" smtClean="0"/>
              <a:t>                                             officials </a:t>
            </a:r>
            <a:r>
              <a:rPr lang="en-US" sz="3200" dirty="0"/>
              <a:t>were prosecuting communists </a:t>
            </a:r>
            <a:r>
              <a:rPr lang="en-US" sz="3200" dirty="0" smtClean="0"/>
              <a:t>                                                and </a:t>
            </a:r>
            <a:r>
              <a:rPr lang="en-US" sz="3200" dirty="0"/>
              <a:t>others for subversive activities. </a:t>
            </a:r>
            <a:r>
              <a:rPr lang="en-US" sz="3200" dirty="0" smtClean="0"/>
              <a:t>                                                      The </a:t>
            </a:r>
            <a:r>
              <a:rPr lang="en-US" sz="3200" dirty="0"/>
              <a:t>cartoonist’s is depicting that the </a:t>
            </a:r>
            <a:r>
              <a:rPr lang="en-US" sz="3200" dirty="0" smtClean="0"/>
              <a:t>                                            search </a:t>
            </a:r>
            <a:r>
              <a:rPr lang="en-US" sz="3200" dirty="0"/>
              <a:t>for communists was indiscriminate </a:t>
            </a:r>
            <a:r>
              <a:rPr lang="en-US" sz="3200" dirty="0" smtClean="0"/>
              <a:t>                                                and </a:t>
            </a:r>
            <a:r>
              <a:rPr lang="en-US" sz="3200" dirty="0"/>
              <a:t>unfair and that anyone might be accused.</a:t>
            </a:r>
          </a:p>
          <a:p>
            <a:pPr marL="114300" indent="0">
              <a:buNone/>
            </a:pPr>
            <a:endParaRPr lang="en-US" sz="3200" dirty="0" smtClean="0"/>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51c5fd6ee4b055e613b916ff-wsrdtvghb-1371930495425-0603_g2_q5j[1].jpg"/>
          <p:cNvPicPr/>
          <p:nvPr/>
        </p:nvPicPr>
        <p:blipFill>
          <a:blip r:embed="rId3">
            <a:extLst>
              <a:ext uri="{28A0092B-C50C-407E-A947-70E740481C1C}">
                <a14:useLocalDpi xmlns:a14="http://schemas.microsoft.com/office/drawing/2010/main" val="0"/>
              </a:ext>
            </a:extLst>
          </a:blip>
          <a:srcRect/>
          <a:stretch>
            <a:fillRect/>
          </a:stretch>
        </p:blipFill>
        <p:spPr bwMode="auto">
          <a:xfrm>
            <a:off x="5181600" y="0"/>
            <a:ext cx="3266440" cy="3124200"/>
          </a:xfrm>
          <a:prstGeom prst="rect">
            <a:avLst/>
          </a:prstGeom>
          <a:noFill/>
          <a:ln>
            <a:noFill/>
          </a:ln>
        </p:spPr>
      </p:pic>
    </p:spTree>
    <p:extLst>
      <p:ext uri="{BB962C8B-B14F-4D97-AF65-F5344CB8AC3E}">
        <p14:creationId xmlns:p14="http://schemas.microsoft.com/office/powerpoint/2010/main" val="413050771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1950’s</a:t>
            </a:r>
            <a:endParaRPr lang="en-US" dirty="0"/>
          </a:p>
        </p:txBody>
      </p:sp>
      <p:sp>
        <p:nvSpPr>
          <p:cNvPr id="3" name="Content Placeholder 2"/>
          <p:cNvSpPr>
            <a:spLocks noGrp="1"/>
          </p:cNvSpPr>
          <p:nvPr>
            <p:ph sz="half" idx="2"/>
          </p:nvPr>
        </p:nvSpPr>
        <p:spPr>
          <a:xfrm>
            <a:off x="4572000" y="1447800"/>
            <a:ext cx="3733800" cy="5181600"/>
          </a:xfrm>
        </p:spPr>
        <p:txBody>
          <a:bodyPr>
            <a:noAutofit/>
          </a:bodyPr>
          <a:lstStyle/>
          <a:p>
            <a:pPr marL="114300" lvl="0" indent="0">
              <a:buNone/>
            </a:pPr>
            <a:r>
              <a:rPr lang="en-US" dirty="0" smtClean="0"/>
              <a:t>A. What </a:t>
            </a:r>
            <a:r>
              <a:rPr lang="en-US" dirty="0"/>
              <a:t>is the cartoonist’s attitude toward the attempt to uncover </a:t>
            </a:r>
            <a:r>
              <a:rPr lang="en-US" dirty="0" smtClean="0"/>
              <a:t>communists?</a:t>
            </a:r>
          </a:p>
          <a:p>
            <a:pPr marL="114300" lvl="0" indent="0">
              <a:buNone/>
            </a:pPr>
            <a:r>
              <a:rPr lang="en-US" dirty="0" smtClean="0"/>
              <a:t>B. How </a:t>
            </a:r>
            <a:r>
              <a:rPr lang="en-US" dirty="0"/>
              <a:t>do you think President Truman might have responded to this cartoon?</a:t>
            </a:r>
          </a:p>
          <a:p>
            <a:pPr marL="114300" indent="0">
              <a:buNone/>
            </a:pPr>
            <a:endParaRPr lang="en-US" dirty="0"/>
          </a:p>
          <a:p>
            <a:pPr marL="114300" indent="0">
              <a:buNone/>
            </a:pPr>
            <a:r>
              <a:rPr lang="en-US" dirty="0"/>
              <a:t> </a:t>
            </a:r>
          </a:p>
          <a:p>
            <a:endParaRPr lang="en-US" dirty="0"/>
          </a:p>
          <a:p>
            <a:pPr marL="114300" indent="0">
              <a:buNone/>
            </a:pPr>
            <a:r>
              <a:rPr lang="en-US" dirty="0"/>
              <a:t> </a:t>
            </a:r>
          </a:p>
          <a:p>
            <a:pPr marL="114300" indent="0">
              <a:buNone/>
            </a:pPr>
            <a:endParaRPr lang="en-US" dirty="0"/>
          </a:p>
          <a:p>
            <a:pPr marL="114300" indent="0">
              <a:buNone/>
            </a:pPr>
            <a:endParaRPr lang="en-US"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buNone/>
            </a:pPr>
            <a:endParaRPr lang="en-US" sz="2800" dirty="0"/>
          </a:p>
          <a:p>
            <a:endParaRPr lang="en-US" dirty="0"/>
          </a:p>
          <a:p>
            <a:pPr marL="114300" indent="0">
              <a:buNone/>
            </a:pPr>
            <a:endParaRPr lang="en-US" dirty="0"/>
          </a:p>
        </p:txBody>
      </p:sp>
      <p:pic>
        <p:nvPicPr>
          <p:cNvPr id="6" name="Content Placeholder 5" descr="C:\Users\middldo\Desktop\51c5fd6ee4b055e613b916ff-wsrdtvghb-1371930495425-0603_g2_q5j[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38328" y="1673352"/>
            <a:ext cx="4081272" cy="4422647"/>
          </a:xfrm>
          <a:prstGeom prst="rect">
            <a:avLst/>
          </a:prstGeom>
          <a:noFill/>
          <a:ln>
            <a:noFill/>
          </a:ln>
        </p:spPr>
      </p:pic>
    </p:spTree>
    <p:extLst>
      <p:ext uri="{BB962C8B-B14F-4D97-AF65-F5344CB8AC3E}">
        <p14:creationId xmlns:p14="http://schemas.microsoft.com/office/powerpoint/2010/main" val="413001589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The1950’s</a:t>
            </a:r>
            <a:endParaRPr lang="en-US" dirty="0"/>
          </a:p>
        </p:txBody>
      </p:sp>
      <p:pic>
        <p:nvPicPr>
          <p:cNvPr id="5" name="Content Placeholder 4" descr="C:\Users\middldo\Desktop\br0138s[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9800" y="1447800"/>
            <a:ext cx="4297680" cy="5181600"/>
          </a:xfrm>
          <a:prstGeom prst="rect">
            <a:avLst/>
          </a:prstGeom>
          <a:noFill/>
          <a:ln>
            <a:noFill/>
          </a:ln>
        </p:spPr>
      </p:pic>
    </p:spTree>
    <p:extLst>
      <p:ext uri="{BB962C8B-B14F-4D97-AF65-F5344CB8AC3E}">
        <p14:creationId xmlns:p14="http://schemas.microsoft.com/office/powerpoint/2010/main" val="195790730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Civil Rights</a:t>
            </a:r>
            <a:br>
              <a:rPr lang="en-US" sz="4800" dirty="0" smtClean="0"/>
            </a:b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endParaRPr lang="en-US" sz="2400" dirty="0"/>
          </a:p>
          <a:p>
            <a:pPr marL="114300" indent="0">
              <a:buNone/>
            </a:pPr>
            <a:r>
              <a:rPr lang="en-US" sz="3200" dirty="0" smtClean="0"/>
              <a:t>In </a:t>
            </a:r>
            <a:r>
              <a:rPr lang="en-US" sz="3200" dirty="0"/>
              <a:t>this drawing, political </a:t>
            </a:r>
            <a:r>
              <a:rPr lang="en-US" sz="3200" dirty="0" smtClean="0"/>
              <a:t>                        cartoonist </a:t>
            </a:r>
            <a:r>
              <a:rPr lang="en-US" sz="3200" dirty="0"/>
              <a:t>Bill Mauldin </a:t>
            </a:r>
            <a:r>
              <a:rPr lang="en-US" sz="3200" dirty="0" smtClean="0"/>
              <a:t>                                      commented </a:t>
            </a:r>
            <a:r>
              <a:rPr lang="en-US" sz="3200" dirty="0"/>
              <a:t>on the actions </a:t>
            </a:r>
            <a:r>
              <a:rPr lang="en-US" sz="3200" dirty="0" smtClean="0"/>
              <a:t>of </a:t>
            </a:r>
            <a:r>
              <a:rPr lang="en-US" sz="3200" dirty="0"/>
              <a:t>Little Rock to establish private schools to circumvent the U.S. 8th Circuit Court of Appeals' November 10, 1958, order to integrate. He used the dilapidated schoolhouse as a metaphor for the disintegration of public school systems in the 1950s. </a:t>
            </a:r>
          </a:p>
          <a:p>
            <a:pPr marL="114300" indent="0">
              <a:buNone/>
            </a:pPr>
            <a:endParaRPr lang="en-US" sz="2400" dirty="0" smtClean="0"/>
          </a:p>
          <a:p>
            <a:pPr marL="114300" indent="0">
              <a:buNone/>
            </a:pPr>
            <a:endParaRPr lang="en-US" sz="3200" dirty="0" smtClean="0"/>
          </a:p>
          <a:p>
            <a:pPr marL="114300" indent="0">
              <a:buNone/>
            </a:pPr>
            <a:endParaRPr lang="en-US" sz="3200" dirty="0" smtClean="0"/>
          </a:p>
          <a:p>
            <a:pPr marL="114300" indent="0">
              <a:buNone/>
            </a:pPr>
            <a:endParaRPr lang="en-US" sz="3200" dirty="0" smtClean="0"/>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br0138s[1].jpg"/>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3528"/>
            <a:ext cx="2966085" cy="3334512"/>
          </a:xfrm>
          <a:prstGeom prst="rect">
            <a:avLst/>
          </a:prstGeom>
          <a:noFill/>
          <a:ln>
            <a:noFill/>
          </a:ln>
        </p:spPr>
      </p:pic>
    </p:spTree>
    <p:extLst>
      <p:ext uri="{BB962C8B-B14F-4D97-AF65-F5344CB8AC3E}">
        <p14:creationId xmlns:p14="http://schemas.microsoft.com/office/powerpoint/2010/main" val="1622188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rmAutofit/>
          </a:bodyPr>
          <a:lstStyle/>
          <a:p>
            <a:pPr marL="114300" indent="0">
              <a:buNone/>
            </a:pPr>
            <a:r>
              <a:rPr lang="en-US" dirty="0"/>
              <a:t>Note how in this cartoon Rockefeller’s </a:t>
            </a:r>
            <a:r>
              <a:rPr lang="en-US" dirty="0" smtClean="0"/>
              <a:t>         crown </a:t>
            </a:r>
            <a:r>
              <a:rPr lang="en-US" dirty="0"/>
              <a:t>is labeled with the names of rail </a:t>
            </a:r>
            <a:r>
              <a:rPr lang="en-US" dirty="0" smtClean="0"/>
              <a:t>            lines </a:t>
            </a:r>
            <a:r>
              <a:rPr lang="en-US" dirty="0"/>
              <a:t>that he effectively controlled. By keeping transportation prices low, Standard Oil delivered less-expensive oil to market, pricing out much of the competition. Once the competition was gone in particular regions, Rockefeller could resume higher prices. With Standard Oil’s size and wealth, no oil company had any hope of outlasting Standard Oil in such a situation.</a:t>
            </a:r>
          </a:p>
          <a:p>
            <a:pPr marL="114300" indent="0">
              <a:buNone/>
            </a:pPr>
            <a:endParaRPr lang="en-US" dirty="0"/>
          </a:p>
        </p:txBody>
      </p:sp>
      <p:pic>
        <p:nvPicPr>
          <p:cNvPr id="4" name="Picture 3" descr="C:\Users\middldo\Desktop\rockefeller[1].JPG"/>
          <p:cNvPicPr/>
          <p:nvPr/>
        </p:nvPicPr>
        <p:blipFill>
          <a:blip r:embed="rId2">
            <a:extLst>
              <a:ext uri="{28A0092B-C50C-407E-A947-70E740481C1C}">
                <a14:useLocalDpi xmlns:a14="http://schemas.microsoft.com/office/drawing/2010/main" val="0"/>
              </a:ext>
            </a:extLst>
          </a:blip>
          <a:srcRect/>
          <a:stretch>
            <a:fillRect/>
          </a:stretch>
        </p:blipFill>
        <p:spPr bwMode="auto">
          <a:xfrm>
            <a:off x="6547104" y="3048"/>
            <a:ext cx="1896998" cy="2359152"/>
          </a:xfrm>
          <a:prstGeom prst="rect">
            <a:avLst/>
          </a:prstGeom>
          <a:noFill/>
          <a:ln>
            <a:noFill/>
          </a:ln>
        </p:spPr>
      </p:pic>
    </p:spTree>
    <p:extLst>
      <p:ext uri="{BB962C8B-B14F-4D97-AF65-F5344CB8AC3E}">
        <p14:creationId xmlns:p14="http://schemas.microsoft.com/office/powerpoint/2010/main" val="247958843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Civil Rights</a:t>
            </a:r>
            <a:endParaRPr lang="en-US" dirty="0"/>
          </a:p>
        </p:txBody>
      </p:sp>
      <p:sp>
        <p:nvSpPr>
          <p:cNvPr id="3" name="Content Placeholder 2"/>
          <p:cNvSpPr>
            <a:spLocks noGrp="1"/>
          </p:cNvSpPr>
          <p:nvPr>
            <p:ph sz="half" idx="2"/>
          </p:nvPr>
        </p:nvSpPr>
        <p:spPr>
          <a:xfrm>
            <a:off x="4572000" y="1447800"/>
            <a:ext cx="3733800" cy="5181600"/>
          </a:xfrm>
        </p:spPr>
        <p:txBody>
          <a:bodyPr>
            <a:noAutofit/>
          </a:bodyPr>
          <a:lstStyle/>
          <a:p>
            <a:pPr marL="114300" lvl="0" indent="0">
              <a:buNone/>
            </a:pPr>
            <a:r>
              <a:rPr lang="en-US" sz="2400" dirty="0" smtClean="0"/>
              <a:t>A. Why </a:t>
            </a:r>
            <a:r>
              <a:rPr lang="en-US" sz="2400" dirty="0"/>
              <a:t>did the White citizens of Little Rock establish private schools across the city in 1958?</a:t>
            </a:r>
          </a:p>
          <a:p>
            <a:pPr marL="114300" lvl="0" indent="0">
              <a:buNone/>
            </a:pPr>
            <a:r>
              <a:rPr lang="en-US" sz="2400" dirty="0" smtClean="0"/>
              <a:t>B. Why </a:t>
            </a:r>
            <a:r>
              <a:rPr lang="en-US" sz="2400" dirty="0"/>
              <a:t>did it take a federal court order to integrate the public schools in Little Rock?</a:t>
            </a:r>
          </a:p>
          <a:p>
            <a:pPr marL="114300" lvl="0" indent="0">
              <a:buNone/>
            </a:pPr>
            <a:r>
              <a:rPr lang="en-US" sz="2400" dirty="0" smtClean="0"/>
              <a:t>C. What </a:t>
            </a:r>
            <a:r>
              <a:rPr lang="en-US" sz="2400" dirty="0"/>
              <a:t>does the dilapidated schoolhouse building represent?</a:t>
            </a:r>
          </a:p>
          <a:p>
            <a:pPr marL="114300" indent="0">
              <a:buNone/>
            </a:pPr>
            <a:endParaRPr lang="en-US" dirty="0"/>
          </a:p>
          <a:p>
            <a:pPr marL="114300" indent="0">
              <a:buNone/>
            </a:pPr>
            <a:r>
              <a:rPr lang="en-US" dirty="0"/>
              <a:t> </a:t>
            </a:r>
          </a:p>
          <a:p>
            <a:endParaRPr lang="en-US" dirty="0"/>
          </a:p>
          <a:p>
            <a:pPr marL="114300" indent="0">
              <a:buNone/>
            </a:pPr>
            <a:r>
              <a:rPr lang="en-US" dirty="0"/>
              <a:t> </a:t>
            </a:r>
          </a:p>
          <a:p>
            <a:pPr marL="114300" indent="0">
              <a:buNone/>
            </a:pPr>
            <a:endParaRPr lang="en-US" dirty="0"/>
          </a:p>
          <a:p>
            <a:pPr marL="114300" indent="0">
              <a:buNone/>
            </a:pPr>
            <a:endParaRPr lang="en-US"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lgn="r">
              <a:buNone/>
            </a:pPr>
            <a:endParaRPr lang="en-US" sz="2800" dirty="0" smtClean="0"/>
          </a:p>
          <a:p>
            <a:pPr marL="2103120" lvl="8" indent="0" algn="r">
              <a:buNone/>
            </a:pPr>
            <a:endParaRPr lang="en-US" sz="2800" dirty="0"/>
          </a:p>
          <a:p>
            <a:pPr marL="2103120" lvl="8" indent="0">
              <a:buNone/>
            </a:pPr>
            <a:endParaRPr lang="en-US" sz="2800" dirty="0"/>
          </a:p>
          <a:p>
            <a:endParaRPr lang="en-US" dirty="0"/>
          </a:p>
          <a:p>
            <a:pPr marL="114300" indent="0">
              <a:buNone/>
            </a:pPr>
            <a:endParaRPr lang="en-US" dirty="0"/>
          </a:p>
        </p:txBody>
      </p:sp>
      <p:pic>
        <p:nvPicPr>
          <p:cNvPr id="7" name="Content Placeholder 6" descr="C:\Users\middldo\Desktop\br0138s[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3962400" cy="4800599"/>
          </a:xfrm>
          <a:prstGeom prst="rect">
            <a:avLst/>
          </a:prstGeom>
          <a:noFill/>
          <a:ln>
            <a:noFill/>
          </a:ln>
        </p:spPr>
      </p:pic>
    </p:spTree>
    <p:extLst>
      <p:ext uri="{BB962C8B-B14F-4D97-AF65-F5344CB8AC3E}">
        <p14:creationId xmlns:p14="http://schemas.microsoft.com/office/powerpoint/2010/main" val="255171011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The1960’s</a:t>
            </a:r>
            <a:endParaRPr lang="en-US" dirty="0"/>
          </a:p>
        </p:txBody>
      </p:sp>
      <p:pic>
        <p:nvPicPr>
          <p:cNvPr id="6" name="Content Placeholder 5" descr="C:\Users\middldo\Desktop\kennedy cigar bay of pigs[1].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28800" y="1524000"/>
            <a:ext cx="4550664" cy="5334000"/>
          </a:xfrm>
          <a:prstGeom prst="rect">
            <a:avLst/>
          </a:prstGeom>
          <a:noFill/>
          <a:ln>
            <a:noFill/>
          </a:ln>
        </p:spPr>
      </p:pic>
    </p:spTree>
    <p:extLst>
      <p:ext uri="{BB962C8B-B14F-4D97-AF65-F5344CB8AC3E}">
        <p14:creationId xmlns:p14="http://schemas.microsoft.com/office/powerpoint/2010/main" val="216485778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dirty="0"/>
              <a:t>The political cartoon above depicts </a:t>
            </a:r>
            <a:r>
              <a:rPr lang="en-US" dirty="0" smtClean="0"/>
              <a:t>                                                                the </a:t>
            </a:r>
            <a:r>
              <a:rPr lang="en-US" dirty="0"/>
              <a:t>outcome of the Bay of Pigs Invasion </a:t>
            </a:r>
            <a:r>
              <a:rPr lang="en-US" dirty="0" smtClean="0"/>
              <a:t>                                                        in </a:t>
            </a:r>
            <a:r>
              <a:rPr lang="en-US" dirty="0"/>
              <a:t>1961. The United States sent Cuban </a:t>
            </a:r>
            <a:r>
              <a:rPr lang="en-US" dirty="0" smtClean="0"/>
              <a:t>                                                 exiles </a:t>
            </a:r>
            <a:r>
              <a:rPr lang="en-US" dirty="0"/>
              <a:t>to the southern coast of Cuba for a CIA planned invasion. The hope was that Cuban’s living on the island would rise up and overthrow Castro and his communist government. This did not happen for several reasons. Instead the failed invasion blew up in Kennedy’s face. The exploding cigar is a reference to one of America’s ways to attempt to assassinate Castro by putting an explosive in his cigar.</a:t>
            </a:r>
            <a:endParaRPr lang="en-US" dirty="0" smtClean="0"/>
          </a:p>
          <a:p>
            <a:pPr marL="114300" indent="0">
              <a:buNone/>
            </a:pPr>
            <a:endParaRPr lang="en-US" sz="2400" dirty="0"/>
          </a:p>
          <a:p>
            <a:pPr marL="114300" indent="0">
              <a:buNone/>
            </a:pPr>
            <a:endParaRPr lang="en-US" sz="2400" dirty="0" smtClean="0"/>
          </a:p>
          <a:p>
            <a:pPr marL="114300" indent="0">
              <a:buNone/>
            </a:pPr>
            <a:endParaRPr lang="en-US" sz="3200" dirty="0" smtClean="0"/>
          </a:p>
          <a:p>
            <a:pPr marL="114300" indent="0">
              <a:buNone/>
            </a:pPr>
            <a:endParaRPr lang="en-US" sz="3200" dirty="0" smtClean="0"/>
          </a:p>
          <a:p>
            <a:pPr marL="114300" indent="0">
              <a:buNone/>
            </a:pPr>
            <a:endParaRPr lang="en-US" sz="3200" dirty="0" smtClean="0"/>
          </a:p>
          <a:p>
            <a:pPr marL="114300" indent="0">
              <a:buNone/>
            </a:pPr>
            <a:endParaRPr lang="en-US" sz="2400" dirty="0"/>
          </a:p>
          <a:p>
            <a:pPr marL="114300" indent="0">
              <a:buNone/>
            </a:pPr>
            <a:endParaRPr lang="en-US" dirty="0" smtClean="0"/>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kennedy cigar bay of pigs[1].gif"/>
          <p:cNvPicPr/>
          <p:nvPr/>
        </p:nvPicPr>
        <p:blipFill>
          <a:blip r:embed="rId3">
            <a:extLst>
              <a:ext uri="{28A0092B-C50C-407E-A947-70E740481C1C}">
                <a14:useLocalDpi xmlns:a14="http://schemas.microsoft.com/office/drawing/2010/main" val="0"/>
              </a:ext>
            </a:extLst>
          </a:blip>
          <a:srcRect/>
          <a:stretch>
            <a:fillRect/>
          </a:stretch>
        </p:blipFill>
        <p:spPr bwMode="auto">
          <a:xfrm>
            <a:off x="6227064" y="54864"/>
            <a:ext cx="2224532" cy="2612136"/>
          </a:xfrm>
          <a:prstGeom prst="rect">
            <a:avLst/>
          </a:prstGeom>
          <a:noFill/>
          <a:ln>
            <a:noFill/>
          </a:ln>
        </p:spPr>
      </p:pic>
    </p:spTree>
    <p:extLst>
      <p:ext uri="{BB962C8B-B14F-4D97-AF65-F5344CB8AC3E}">
        <p14:creationId xmlns:p14="http://schemas.microsoft.com/office/powerpoint/2010/main" val="48379069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1960’s</a:t>
            </a:r>
            <a:endParaRPr lang="en-US" dirty="0"/>
          </a:p>
        </p:txBody>
      </p:sp>
      <p:pic>
        <p:nvPicPr>
          <p:cNvPr id="7" name="Content Placeholder 6" descr="C:\Users\middldo\Desktop\kennedy cigar bay of pigs[1].gif"/>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11408" y="1536700"/>
            <a:ext cx="3549184" cy="4589463"/>
          </a:xfrm>
          <a:prstGeom prst="rect">
            <a:avLst/>
          </a:prstGeom>
          <a:noFill/>
          <a:ln>
            <a:noFill/>
          </a:ln>
        </p:spPr>
      </p:pic>
      <p:sp>
        <p:nvSpPr>
          <p:cNvPr id="5" name="Content Placeholder 4"/>
          <p:cNvSpPr>
            <a:spLocks noGrp="1"/>
          </p:cNvSpPr>
          <p:nvPr>
            <p:ph sz="half" idx="2"/>
          </p:nvPr>
        </p:nvSpPr>
        <p:spPr/>
        <p:txBody>
          <a:bodyPr>
            <a:normAutofit lnSpcReduction="10000"/>
          </a:bodyPr>
          <a:lstStyle/>
          <a:p>
            <a:pPr marL="114300" lvl="0" indent="0">
              <a:buNone/>
            </a:pPr>
            <a:r>
              <a:rPr lang="en-US" dirty="0" smtClean="0"/>
              <a:t>A. What </a:t>
            </a:r>
            <a:r>
              <a:rPr lang="en-US" dirty="0"/>
              <a:t>is the purpose of the cigar?</a:t>
            </a:r>
          </a:p>
          <a:p>
            <a:pPr marL="114300" lvl="0" indent="0">
              <a:buNone/>
            </a:pPr>
            <a:r>
              <a:rPr lang="en-US" dirty="0" smtClean="0"/>
              <a:t>B. How </a:t>
            </a:r>
            <a:r>
              <a:rPr lang="en-US" dirty="0"/>
              <a:t>do you think Americans viewed Kennedy after this failed invasion? What about the world?</a:t>
            </a:r>
          </a:p>
          <a:p>
            <a:pPr marL="114300" lvl="0" indent="0">
              <a:buNone/>
            </a:pPr>
            <a:r>
              <a:rPr lang="en-US" dirty="0" smtClean="0"/>
              <a:t>C. What </a:t>
            </a:r>
            <a:r>
              <a:rPr lang="en-US" dirty="0"/>
              <a:t>was the cartoonist purpose in making this political cartoon?</a:t>
            </a:r>
          </a:p>
          <a:p>
            <a:pPr marL="114300" indent="0">
              <a:buNone/>
            </a:pPr>
            <a:endParaRPr lang="en-US" dirty="0"/>
          </a:p>
        </p:txBody>
      </p:sp>
    </p:spTree>
    <p:extLst>
      <p:ext uri="{BB962C8B-B14F-4D97-AF65-F5344CB8AC3E}">
        <p14:creationId xmlns:p14="http://schemas.microsoft.com/office/powerpoint/2010/main" val="32062423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The1960’s</a:t>
            </a:r>
            <a:endParaRPr lang="en-US" dirty="0"/>
          </a:p>
        </p:txBody>
      </p:sp>
      <p:pic>
        <p:nvPicPr>
          <p:cNvPr id="5" name="Content Placeholder 4" descr="C:\Users\middldo\Desktop\1960.0142[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676400"/>
            <a:ext cx="5638800" cy="4953000"/>
          </a:xfrm>
          <a:prstGeom prst="rect">
            <a:avLst/>
          </a:prstGeom>
          <a:noFill/>
          <a:ln>
            <a:noFill/>
          </a:ln>
        </p:spPr>
      </p:pic>
    </p:spTree>
    <p:extLst>
      <p:ext uri="{BB962C8B-B14F-4D97-AF65-F5344CB8AC3E}">
        <p14:creationId xmlns:p14="http://schemas.microsoft.com/office/powerpoint/2010/main" val="192387564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p:txBody>
          <a:bodyPr>
            <a:normAutofit fontScale="92500" lnSpcReduction="10000"/>
          </a:bodyPr>
          <a:lstStyle/>
          <a:p>
            <a:pPr marL="114300" indent="0">
              <a:buNone/>
            </a:pPr>
            <a:r>
              <a:rPr lang="en-US" dirty="0"/>
              <a:t>This political cartoon depicts </a:t>
            </a:r>
            <a:r>
              <a:rPr lang="en-US" dirty="0" smtClean="0"/>
              <a:t>                                            a </a:t>
            </a:r>
            <a:r>
              <a:rPr lang="en-US" dirty="0"/>
              <a:t>large rooster that represents the Bay of Pigs invasion sitting atop the White House. The author of the cartoon is making the statement that John F. Kennedy's Bay of Pigs invasion has literally "come home to roost." The tone of this cartoon is almost one of ridicule, as the oversized rooster representing JFK's botched invasion is absurd and out of place, which seems to be similar to the way the artist feels about the invasion itself. The audience for this particular cartoon would be others who are also displeased about what occurred, and the purpose is to put emphasis on the president's political misstep.</a:t>
            </a:r>
          </a:p>
          <a:p>
            <a:pPr marL="114300" indent="0">
              <a:buNone/>
            </a:pPr>
            <a:endParaRPr lang="en-US" dirty="0"/>
          </a:p>
        </p:txBody>
      </p:sp>
      <p:pic>
        <p:nvPicPr>
          <p:cNvPr id="7" name="Picture 6" descr="C:\Users\middldo\Desktop\1960.0142[1].jpg"/>
          <p:cNvPicPr/>
          <p:nvPr/>
        </p:nvPicPr>
        <p:blipFill>
          <a:blip r:embed="rId3">
            <a:extLst>
              <a:ext uri="{28A0092B-C50C-407E-A947-70E740481C1C}">
                <a14:useLocalDpi xmlns:a14="http://schemas.microsoft.com/office/drawing/2010/main" val="0"/>
              </a:ext>
            </a:extLst>
          </a:blip>
          <a:srcRect/>
          <a:stretch>
            <a:fillRect/>
          </a:stretch>
        </p:blipFill>
        <p:spPr bwMode="auto">
          <a:xfrm>
            <a:off x="5672326" y="27432"/>
            <a:ext cx="2741295" cy="1981199"/>
          </a:xfrm>
          <a:prstGeom prst="rect">
            <a:avLst/>
          </a:prstGeom>
          <a:noFill/>
          <a:ln>
            <a:noFill/>
          </a:ln>
        </p:spPr>
      </p:pic>
    </p:spTree>
    <p:extLst>
      <p:ext uri="{BB962C8B-B14F-4D97-AF65-F5344CB8AC3E}">
        <p14:creationId xmlns:p14="http://schemas.microsoft.com/office/powerpoint/2010/main" val="49912306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p:txBody>
          <a:bodyPr>
            <a:normAutofit/>
          </a:bodyPr>
          <a:lstStyle/>
          <a:p>
            <a:pPr marL="114300" indent="0">
              <a:buNone/>
            </a:pPr>
            <a:r>
              <a:rPr lang="en-US" dirty="0"/>
              <a:t>The Bay of Pigs invasion did not </a:t>
            </a:r>
            <a:r>
              <a:rPr lang="en-US" dirty="0" smtClean="0"/>
              <a:t>                                     serve </a:t>
            </a:r>
            <a:r>
              <a:rPr lang="en-US" dirty="0"/>
              <a:t>to garner much support for </a:t>
            </a:r>
            <a:r>
              <a:rPr lang="en-US" dirty="0" smtClean="0"/>
              <a:t>                                         former </a:t>
            </a:r>
            <a:r>
              <a:rPr lang="en-US" dirty="0"/>
              <a:t>president Kennedy, to say the least. It also became a detrimental factor during the Cuban Missile Crisis, as it made Kennedy appear like a fool to the international community, namely the USSR, who was not so much of a threat. In addition, the failed invasion aided Castro's position of allying with the USSR, cutting ties with the US, and embracing a new communist government.</a:t>
            </a:r>
          </a:p>
        </p:txBody>
      </p:sp>
      <p:pic>
        <p:nvPicPr>
          <p:cNvPr id="5" name="Picture 4" descr="C:\Users\middldo\Desktop\1960.0142[1].jpg"/>
          <p:cNvPicPr/>
          <p:nvPr/>
        </p:nvPicPr>
        <p:blipFill>
          <a:blip r:embed="rId3">
            <a:extLst>
              <a:ext uri="{28A0092B-C50C-407E-A947-70E740481C1C}">
                <a14:useLocalDpi xmlns:a14="http://schemas.microsoft.com/office/drawing/2010/main" val="0"/>
              </a:ext>
            </a:extLst>
          </a:blip>
          <a:srcRect/>
          <a:stretch>
            <a:fillRect/>
          </a:stretch>
        </p:blipFill>
        <p:spPr bwMode="auto">
          <a:xfrm>
            <a:off x="5718048" y="51816"/>
            <a:ext cx="2665095" cy="2404871"/>
          </a:xfrm>
          <a:prstGeom prst="rect">
            <a:avLst/>
          </a:prstGeom>
          <a:noFill/>
          <a:ln>
            <a:noFill/>
          </a:ln>
        </p:spPr>
      </p:pic>
    </p:spTree>
    <p:extLst>
      <p:ext uri="{BB962C8B-B14F-4D97-AF65-F5344CB8AC3E}">
        <p14:creationId xmlns:p14="http://schemas.microsoft.com/office/powerpoint/2010/main" val="134743598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1960’s</a:t>
            </a:r>
            <a:endParaRPr lang="en-US" dirty="0"/>
          </a:p>
        </p:txBody>
      </p:sp>
      <p:sp>
        <p:nvSpPr>
          <p:cNvPr id="5" name="Content Placeholder 4"/>
          <p:cNvSpPr>
            <a:spLocks noGrp="1"/>
          </p:cNvSpPr>
          <p:nvPr>
            <p:ph sz="half" idx="2"/>
          </p:nvPr>
        </p:nvSpPr>
        <p:spPr>
          <a:xfrm>
            <a:off x="4191000" y="1524000"/>
            <a:ext cx="3886200" cy="4953000"/>
          </a:xfrm>
        </p:spPr>
        <p:txBody>
          <a:bodyPr>
            <a:normAutofit fontScale="85000" lnSpcReduction="20000"/>
          </a:bodyPr>
          <a:lstStyle/>
          <a:p>
            <a:pPr marL="114300" lvl="0" indent="0">
              <a:buNone/>
            </a:pPr>
            <a:r>
              <a:rPr lang="en-US" dirty="0" smtClean="0"/>
              <a:t>A. Do </a:t>
            </a:r>
            <a:r>
              <a:rPr lang="en-US" dirty="0"/>
              <a:t>you think there is any symbolism in the way the objects are placed? Explain.</a:t>
            </a:r>
          </a:p>
          <a:p>
            <a:pPr marL="114300" lvl="0" indent="0">
              <a:buNone/>
            </a:pPr>
            <a:r>
              <a:rPr lang="en-US" dirty="0" smtClean="0"/>
              <a:t>B. What </a:t>
            </a:r>
            <a:r>
              <a:rPr lang="en-US" dirty="0"/>
              <a:t>is the artist purpose of including a giant chicken?</a:t>
            </a:r>
          </a:p>
          <a:p>
            <a:pPr marL="114300" lvl="0" indent="0">
              <a:buNone/>
            </a:pPr>
            <a:r>
              <a:rPr lang="en-US" dirty="0" smtClean="0"/>
              <a:t>C. What </a:t>
            </a:r>
            <a:r>
              <a:rPr lang="en-US" dirty="0"/>
              <a:t>does the cartoon suggest about the remainder of Kennedy’s presidency?</a:t>
            </a:r>
          </a:p>
          <a:p>
            <a:pPr marL="114300" indent="0">
              <a:buNone/>
            </a:pPr>
            <a:r>
              <a:rPr lang="en-US" dirty="0" smtClean="0"/>
              <a:t>D. Do </a:t>
            </a:r>
            <a:r>
              <a:rPr lang="en-US" dirty="0"/>
              <a:t>you think the Bay of Pigs played a role in the current relationship between Cuba and the U.S.? Explain.</a:t>
            </a:r>
          </a:p>
        </p:txBody>
      </p:sp>
      <p:pic>
        <p:nvPicPr>
          <p:cNvPr id="6" name="Content Placeholder 5" descr="C:\Users\middldo\Desktop\1960.0142[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3657600" cy="3352800"/>
          </a:xfrm>
          <a:prstGeom prst="rect">
            <a:avLst/>
          </a:prstGeom>
          <a:noFill/>
          <a:ln>
            <a:noFill/>
          </a:ln>
        </p:spPr>
      </p:pic>
    </p:spTree>
    <p:extLst>
      <p:ext uri="{BB962C8B-B14F-4D97-AF65-F5344CB8AC3E}">
        <p14:creationId xmlns:p14="http://schemas.microsoft.com/office/powerpoint/2010/main" val="340216815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The1960’s</a:t>
            </a:r>
            <a:endParaRPr lang="en-US" dirty="0"/>
          </a:p>
        </p:txBody>
      </p:sp>
      <p:pic>
        <p:nvPicPr>
          <p:cNvPr id="6" name="Content Placeholder 5" descr="C:\Users\middldo\Desktop\1962_cuban_missile[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2362200"/>
            <a:ext cx="6019800" cy="4343400"/>
          </a:xfrm>
          <a:prstGeom prst="rect">
            <a:avLst/>
          </a:prstGeom>
          <a:noFill/>
          <a:ln>
            <a:noFill/>
          </a:ln>
        </p:spPr>
      </p:pic>
    </p:spTree>
    <p:extLst>
      <p:ext uri="{BB962C8B-B14F-4D97-AF65-F5344CB8AC3E}">
        <p14:creationId xmlns:p14="http://schemas.microsoft.com/office/powerpoint/2010/main" val="208015231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p:txBody>
          <a:bodyPr>
            <a:normAutofit/>
          </a:bodyPr>
          <a:lstStyle/>
          <a:p>
            <a:pPr marL="114300" indent="0">
              <a:buNone/>
            </a:pPr>
            <a:endParaRPr lang="en-US" dirty="0" smtClean="0"/>
          </a:p>
          <a:p>
            <a:pPr marL="114300" indent="0">
              <a:buNone/>
            </a:pPr>
            <a:endParaRPr lang="en-US" dirty="0"/>
          </a:p>
          <a:p>
            <a:pPr marL="114300" indent="0">
              <a:buNone/>
            </a:pPr>
            <a:r>
              <a:rPr lang="en-US" dirty="0" smtClean="0"/>
              <a:t>This </a:t>
            </a:r>
            <a:r>
              <a:rPr lang="en-US" dirty="0"/>
              <a:t>cartoon was published in 1962 at the time of the Cuban missile crisis. The USA had missiles trained on the USSR while the USSR was putting missiles on Cuba which threatened America. Each side was seen to be testing the other and Kennedy threatened to use nuclear weapons if the missiles were not removed from the island of Cuba.</a:t>
            </a:r>
          </a:p>
          <a:p>
            <a:pPr marL="114300" indent="0">
              <a:buNone/>
            </a:pPr>
            <a:endParaRPr lang="en-US" dirty="0"/>
          </a:p>
        </p:txBody>
      </p:sp>
      <p:pic>
        <p:nvPicPr>
          <p:cNvPr id="6" name="Picture 5" descr="C:\Users\middldo\Desktop\1962_cuban_missile[1].jpg"/>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28600"/>
            <a:ext cx="4063365" cy="2286000"/>
          </a:xfrm>
          <a:prstGeom prst="rect">
            <a:avLst/>
          </a:prstGeom>
          <a:noFill/>
          <a:ln>
            <a:noFill/>
          </a:ln>
        </p:spPr>
      </p:pic>
    </p:spTree>
    <p:extLst>
      <p:ext uri="{BB962C8B-B14F-4D97-AF65-F5344CB8AC3E}">
        <p14:creationId xmlns:p14="http://schemas.microsoft.com/office/powerpoint/2010/main" val="35672489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Industrial Revolution</a:t>
            </a:r>
            <a:endParaRPr lang="en-US" dirty="0"/>
          </a:p>
        </p:txBody>
      </p:sp>
      <p:sp>
        <p:nvSpPr>
          <p:cNvPr id="7" name="Content Placeholder 6"/>
          <p:cNvSpPr>
            <a:spLocks noGrp="1"/>
          </p:cNvSpPr>
          <p:nvPr>
            <p:ph sz="half" idx="2"/>
          </p:nvPr>
        </p:nvSpPr>
        <p:spPr/>
        <p:txBody>
          <a:bodyPr>
            <a:normAutofit fontScale="85000" lnSpcReduction="10000"/>
          </a:bodyPr>
          <a:lstStyle/>
          <a:p>
            <a:pPr marL="114300" lvl="0" indent="0">
              <a:buNone/>
            </a:pPr>
            <a:r>
              <a:rPr lang="en-US" dirty="0" smtClean="0"/>
              <a:t>A. Who </a:t>
            </a:r>
            <a:r>
              <a:rPr lang="en-US" dirty="0"/>
              <a:t>is the man depicted in this political cartoon?</a:t>
            </a:r>
          </a:p>
          <a:p>
            <a:pPr marL="114300" lvl="0" indent="0">
              <a:buNone/>
            </a:pPr>
            <a:r>
              <a:rPr lang="en-US" dirty="0" smtClean="0"/>
              <a:t>B. What </a:t>
            </a:r>
            <a:r>
              <a:rPr lang="en-US" dirty="0"/>
              <a:t>is he wearing on his head and what does it indicate about him?</a:t>
            </a:r>
          </a:p>
          <a:p>
            <a:pPr marL="114300" lvl="0" indent="0">
              <a:buNone/>
            </a:pPr>
            <a:r>
              <a:rPr lang="en-US" dirty="0" smtClean="0"/>
              <a:t>C. By </a:t>
            </a:r>
            <a:r>
              <a:rPr lang="en-US" dirty="0"/>
              <a:t>being able to dictate favorable shipping terms, Standard Oil Company was able to do what?</a:t>
            </a:r>
          </a:p>
          <a:p>
            <a:pPr marL="114300" lvl="0" indent="0">
              <a:buNone/>
            </a:pPr>
            <a:r>
              <a:rPr lang="en-US" dirty="0" smtClean="0"/>
              <a:t>D. What </a:t>
            </a:r>
            <a:r>
              <a:rPr lang="en-US" dirty="0"/>
              <a:t>did this result in for Standard Oil Company?</a:t>
            </a:r>
          </a:p>
          <a:p>
            <a:pPr marL="114300" indent="0">
              <a:buNone/>
            </a:pPr>
            <a:endParaRPr lang="en-US" dirty="0"/>
          </a:p>
        </p:txBody>
      </p:sp>
      <p:pic>
        <p:nvPicPr>
          <p:cNvPr id="8" name="Content Placeholder 7" descr="C:\Users\middldo\Desktop\rockefell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33400" y="1295400"/>
            <a:ext cx="3581400" cy="4953000"/>
          </a:xfrm>
          <a:prstGeom prst="rect">
            <a:avLst/>
          </a:prstGeom>
          <a:noFill/>
          <a:ln>
            <a:noFill/>
          </a:ln>
        </p:spPr>
      </p:pic>
    </p:spTree>
    <p:extLst>
      <p:ext uri="{BB962C8B-B14F-4D97-AF65-F5344CB8AC3E}">
        <p14:creationId xmlns:p14="http://schemas.microsoft.com/office/powerpoint/2010/main" val="1263303133"/>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p:txBody>
          <a:bodyPr>
            <a:normAutofit/>
          </a:bodyPr>
          <a:lstStyle/>
          <a:p>
            <a:pPr marL="114300" indent="0">
              <a:buNone/>
            </a:pPr>
            <a:r>
              <a:rPr lang="en-US" dirty="0"/>
              <a:t>The cartoon shows </a:t>
            </a:r>
            <a:r>
              <a:rPr lang="en-US" dirty="0" smtClean="0"/>
              <a:t>                                   Khrushchev </a:t>
            </a:r>
            <a:r>
              <a:rPr lang="en-US" dirty="0"/>
              <a:t>and Kennedy arm wrestling. This is to represent </a:t>
            </a:r>
            <a:r>
              <a:rPr lang="en-US" dirty="0" smtClean="0"/>
              <a:t>the trial </a:t>
            </a:r>
            <a:r>
              <a:rPr lang="en-US" dirty="0"/>
              <a:t>of strength or testing of each other’s resolve. Both are shown sitting on bombs </a:t>
            </a:r>
            <a:r>
              <a:rPr lang="en-US" dirty="0" smtClean="0"/>
              <a:t>with Kennedy </a:t>
            </a:r>
            <a:r>
              <a:rPr lang="en-US" dirty="0"/>
              <a:t>clearly shown as ready to press the button to fire the bomb that is </a:t>
            </a:r>
            <a:r>
              <a:rPr lang="en-US" dirty="0" smtClean="0"/>
              <a:t>under Khrushchev</a:t>
            </a:r>
            <a:r>
              <a:rPr lang="en-US" dirty="0"/>
              <a:t>. In the background Khrushchev also is ready to press his button. Kennedy </a:t>
            </a:r>
            <a:r>
              <a:rPr lang="en-US" dirty="0" smtClean="0"/>
              <a:t>is in </a:t>
            </a:r>
            <a:r>
              <a:rPr lang="en-US" dirty="0"/>
              <a:t>the stronger position and Khrushchev is shown as sweating more heavily </a:t>
            </a:r>
            <a:r>
              <a:rPr lang="en-US" dirty="0" smtClean="0"/>
              <a:t>which represents </a:t>
            </a:r>
            <a:r>
              <a:rPr lang="en-US" dirty="0"/>
              <a:t>concern and worry about Kennedy’s actions.’</a:t>
            </a:r>
          </a:p>
          <a:p>
            <a:pPr marL="114300" indent="0">
              <a:buNone/>
            </a:pPr>
            <a:endParaRPr lang="en-US" dirty="0"/>
          </a:p>
        </p:txBody>
      </p:sp>
      <p:pic>
        <p:nvPicPr>
          <p:cNvPr id="5" name="Picture 4" descr="C:\Users\middldo\Desktop\1962_cuban_missile[1].jpg"/>
          <p:cNvPicPr/>
          <p:nvPr/>
        </p:nvPicPr>
        <p:blipFill>
          <a:blip r:embed="rId3">
            <a:extLst>
              <a:ext uri="{28A0092B-C50C-407E-A947-70E740481C1C}">
                <a14:useLocalDpi xmlns:a14="http://schemas.microsoft.com/office/drawing/2010/main" val="0"/>
              </a:ext>
            </a:extLst>
          </a:blip>
          <a:srcRect/>
          <a:stretch>
            <a:fillRect/>
          </a:stretch>
        </p:blipFill>
        <p:spPr bwMode="auto">
          <a:xfrm>
            <a:off x="4419600" y="9144"/>
            <a:ext cx="3987165" cy="2124456"/>
          </a:xfrm>
          <a:prstGeom prst="rect">
            <a:avLst/>
          </a:prstGeom>
          <a:noFill/>
          <a:ln>
            <a:noFill/>
          </a:ln>
        </p:spPr>
      </p:pic>
    </p:spTree>
    <p:extLst>
      <p:ext uri="{BB962C8B-B14F-4D97-AF65-F5344CB8AC3E}">
        <p14:creationId xmlns:p14="http://schemas.microsoft.com/office/powerpoint/2010/main" val="3336142214"/>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1960’s</a:t>
            </a:r>
            <a:endParaRPr lang="en-US" dirty="0"/>
          </a:p>
        </p:txBody>
      </p:sp>
      <p:sp>
        <p:nvSpPr>
          <p:cNvPr id="5" name="Content Placeholder 4"/>
          <p:cNvSpPr>
            <a:spLocks noGrp="1"/>
          </p:cNvSpPr>
          <p:nvPr>
            <p:ph sz="half" idx="2"/>
          </p:nvPr>
        </p:nvSpPr>
        <p:spPr>
          <a:xfrm>
            <a:off x="4495800" y="1600200"/>
            <a:ext cx="3581400" cy="4876800"/>
          </a:xfrm>
        </p:spPr>
        <p:txBody>
          <a:bodyPr>
            <a:normAutofit lnSpcReduction="10000"/>
          </a:bodyPr>
          <a:lstStyle/>
          <a:p>
            <a:pPr marL="114300" indent="0">
              <a:buNone/>
            </a:pPr>
            <a:r>
              <a:rPr lang="en-US" dirty="0"/>
              <a:t>Create and answer (4) four questions for </a:t>
            </a:r>
            <a:r>
              <a:rPr lang="en-US" dirty="0" smtClean="0"/>
              <a:t>this </a:t>
            </a:r>
            <a:r>
              <a:rPr lang="en-US" dirty="0"/>
              <a:t>political </a:t>
            </a:r>
            <a:r>
              <a:rPr lang="en-US" dirty="0" smtClean="0"/>
              <a:t>cartoon.</a:t>
            </a:r>
            <a:endParaRPr lang="en-US" dirty="0"/>
          </a:p>
          <a:p>
            <a:pPr marL="114300" indent="0">
              <a:buNone/>
            </a:pPr>
            <a:r>
              <a:rPr lang="en-US" dirty="0" smtClean="0"/>
              <a:t>A.</a:t>
            </a:r>
          </a:p>
          <a:p>
            <a:pPr marL="114300" indent="0">
              <a:buNone/>
            </a:pPr>
            <a:endParaRPr lang="en-US" dirty="0"/>
          </a:p>
          <a:p>
            <a:pPr marL="114300" indent="0">
              <a:buNone/>
            </a:pPr>
            <a:r>
              <a:rPr lang="en-US" dirty="0"/>
              <a:t>B</a:t>
            </a:r>
            <a:r>
              <a:rPr lang="en-US" dirty="0" smtClean="0"/>
              <a:t>.</a:t>
            </a:r>
          </a:p>
          <a:p>
            <a:pPr marL="114300" indent="0">
              <a:buNone/>
            </a:pPr>
            <a:endParaRPr lang="en-US" dirty="0"/>
          </a:p>
          <a:p>
            <a:pPr marL="114300" indent="0">
              <a:buNone/>
            </a:pPr>
            <a:r>
              <a:rPr lang="en-US" dirty="0"/>
              <a:t>C</a:t>
            </a:r>
            <a:r>
              <a:rPr lang="en-US" dirty="0" smtClean="0"/>
              <a:t>.</a:t>
            </a:r>
          </a:p>
          <a:p>
            <a:pPr marL="114300" indent="0">
              <a:buNone/>
            </a:pPr>
            <a:endParaRPr lang="en-US" dirty="0"/>
          </a:p>
          <a:p>
            <a:pPr marL="114300" indent="0">
              <a:buNone/>
            </a:pPr>
            <a:r>
              <a:rPr lang="en-US" dirty="0"/>
              <a:t>D.</a:t>
            </a:r>
          </a:p>
          <a:p>
            <a:pPr marL="114300" lvl="0" indent="0">
              <a:buNone/>
            </a:pPr>
            <a:endParaRPr lang="en-US" dirty="0"/>
          </a:p>
        </p:txBody>
      </p:sp>
      <p:pic>
        <p:nvPicPr>
          <p:cNvPr id="7" name="Content Placeholder 6" descr="C:\Users\middldo\Desktop\1962_cuban_missile[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4038600" cy="2895600"/>
          </a:xfrm>
          <a:prstGeom prst="rect">
            <a:avLst/>
          </a:prstGeom>
          <a:noFill/>
          <a:ln>
            <a:noFill/>
          </a:ln>
        </p:spPr>
      </p:pic>
    </p:spTree>
    <p:extLst>
      <p:ext uri="{BB962C8B-B14F-4D97-AF65-F5344CB8AC3E}">
        <p14:creationId xmlns:p14="http://schemas.microsoft.com/office/powerpoint/2010/main" val="303019005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The1960’s</a:t>
            </a:r>
            <a:endParaRPr lang="en-US" dirty="0"/>
          </a:p>
        </p:txBody>
      </p:sp>
      <p:pic>
        <p:nvPicPr>
          <p:cNvPr id="5" name="Content Placeholder 4" descr="C:\Users\middldo\Desktop\cartoon-2[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9800" y="1676400"/>
            <a:ext cx="4306824" cy="4962144"/>
          </a:xfrm>
          <a:prstGeom prst="rect">
            <a:avLst/>
          </a:prstGeom>
          <a:noFill/>
          <a:ln>
            <a:noFill/>
          </a:ln>
        </p:spPr>
      </p:pic>
    </p:spTree>
    <p:extLst>
      <p:ext uri="{BB962C8B-B14F-4D97-AF65-F5344CB8AC3E}">
        <p14:creationId xmlns:p14="http://schemas.microsoft.com/office/powerpoint/2010/main" val="8765345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fontScale="85000" lnSpcReduction="20000"/>
          </a:bodyPr>
          <a:lstStyle/>
          <a:p>
            <a:pPr marL="114300" indent="0">
              <a:buNone/>
            </a:pPr>
            <a:r>
              <a:rPr lang="en-US" dirty="0"/>
              <a:t>This political cartoon shows President </a:t>
            </a:r>
            <a:r>
              <a:rPr lang="en-US" dirty="0" smtClean="0"/>
              <a:t>                          Lyndon </a:t>
            </a:r>
            <a:r>
              <a:rPr lang="en-US" dirty="0"/>
              <a:t>B. Johnson with his prize cow (United States). The cow is split into different sections. Each section shows were federal money was going to be spent during the Johnson administration. One key area was LBJ's Great Society which offered many programs to fight his declared “War on Poverty”.  As of today, some of the Great Society programs are still up and running. These include Job Corps which gave men and women from ages 16 to 24, the help they need to find a job or get started on a career. Also Project </a:t>
            </a:r>
            <a:r>
              <a:rPr lang="en-US" dirty="0" err="1"/>
              <a:t>Headstart</a:t>
            </a:r>
            <a:r>
              <a:rPr lang="en-US" dirty="0"/>
              <a:t> which is a program to give young children (whose families live in low income areas) the ability to get a </a:t>
            </a:r>
            <a:r>
              <a:rPr lang="en-US" dirty="0" err="1"/>
              <a:t>headstart</a:t>
            </a:r>
            <a:r>
              <a:rPr lang="en-US" dirty="0"/>
              <a:t> in school before other children their age. The Great Society also created Medicare and Medicaid. The first of the Great Society acts was the Civil Rights Act of 1964 which prohibited discrimination due to religion, race, or origin. </a:t>
            </a:r>
          </a:p>
          <a:p>
            <a:endParaRPr lang="en-US" dirty="0"/>
          </a:p>
          <a:p>
            <a:pPr marL="114300" indent="0">
              <a:buNone/>
            </a:pPr>
            <a:endParaRPr lang="en-US" dirty="0" smtClean="0"/>
          </a:p>
          <a:p>
            <a:pPr marL="114300" indent="0">
              <a:buNone/>
            </a:pPr>
            <a:endParaRPr lang="en-US" dirty="0"/>
          </a:p>
          <a:p>
            <a:pPr marL="114300" indent="0">
              <a:buNone/>
            </a:pPr>
            <a:endParaRPr lang="en-US" dirty="0"/>
          </a:p>
        </p:txBody>
      </p:sp>
      <p:pic>
        <p:nvPicPr>
          <p:cNvPr id="5" name="Picture 4" descr="C:\Users\middldo\Desktop\cartoon-2[1].jpg"/>
          <p:cNvPicPr/>
          <p:nvPr/>
        </p:nvPicPr>
        <p:blipFill>
          <a:blip r:embed="rId3">
            <a:extLst>
              <a:ext uri="{28A0092B-C50C-407E-A947-70E740481C1C}">
                <a14:useLocalDpi xmlns:a14="http://schemas.microsoft.com/office/drawing/2010/main" val="0"/>
              </a:ext>
            </a:extLst>
          </a:blip>
          <a:srcRect/>
          <a:stretch>
            <a:fillRect/>
          </a:stretch>
        </p:blipFill>
        <p:spPr bwMode="auto">
          <a:xfrm>
            <a:off x="6248400" y="0"/>
            <a:ext cx="2138680" cy="1905000"/>
          </a:xfrm>
          <a:prstGeom prst="rect">
            <a:avLst/>
          </a:prstGeom>
          <a:noFill/>
          <a:ln>
            <a:noFill/>
          </a:ln>
        </p:spPr>
      </p:pic>
    </p:spTree>
    <p:extLst>
      <p:ext uri="{BB962C8B-B14F-4D97-AF65-F5344CB8AC3E}">
        <p14:creationId xmlns:p14="http://schemas.microsoft.com/office/powerpoint/2010/main" val="547282428"/>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1960’s</a:t>
            </a:r>
            <a:endParaRPr lang="en-US" dirty="0"/>
          </a:p>
        </p:txBody>
      </p:sp>
      <p:sp>
        <p:nvSpPr>
          <p:cNvPr id="5" name="Content Placeholder 4"/>
          <p:cNvSpPr>
            <a:spLocks noGrp="1"/>
          </p:cNvSpPr>
          <p:nvPr>
            <p:ph sz="half" idx="2"/>
          </p:nvPr>
        </p:nvSpPr>
        <p:spPr>
          <a:xfrm>
            <a:off x="4419600" y="1524000"/>
            <a:ext cx="3657600" cy="4953000"/>
          </a:xfrm>
        </p:spPr>
        <p:txBody>
          <a:bodyPr>
            <a:normAutofit/>
          </a:bodyPr>
          <a:lstStyle/>
          <a:p>
            <a:pPr marL="114300" lvl="0" indent="0">
              <a:buNone/>
            </a:pPr>
            <a:r>
              <a:rPr lang="en-US" sz="3200" dirty="0" smtClean="0"/>
              <a:t>A. Who </a:t>
            </a:r>
            <a:r>
              <a:rPr lang="en-US" sz="3200" dirty="0"/>
              <a:t>was Lyndon </a:t>
            </a:r>
            <a:r>
              <a:rPr lang="en-US" sz="3200" dirty="0" smtClean="0"/>
              <a:t> </a:t>
            </a:r>
            <a:r>
              <a:rPr lang="en-US" sz="3200" dirty="0"/>
              <a:t>Johnson (LBJ)?</a:t>
            </a:r>
          </a:p>
          <a:p>
            <a:pPr marL="114300" lvl="0" indent="0">
              <a:buNone/>
            </a:pPr>
            <a:r>
              <a:rPr lang="en-US" sz="3200" dirty="0" smtClean="0"/>
              <a:t>B. What </a:t>
            </a:r>
            <a:r>
              <a:rPr lang="en-US" sz="3200" dirty="0"/>
              <a:t>does LBJ’s prize cow represent?</a:t>
            </a:r>
          </a:p>
          <a:p>
            <a:pPr marL="114300" indent="0">
              <a:buNone/>
            </a:pPr>
            <a:r>
              <a:rPr lang="en-US" sz="3200" dirty="0" smtClean="0"/>
              <a:t>C. What </a:t>
            </a:r>
            <a:r>
              <a:rPr lang="en-US" sz="3200" dirty="0"/>
              <a:t>are some of the things that LBJ plans to use tax </a:t>
            </a:r>
            <a:r>
              <a:rPr lang="en-US" sz="3200" dirty="0" smtClean="0"/>
              <a:t>payer’s </a:t>
            </a:r>
            <a:r>
              <a:rPr lang="en-US" sz="3200" dirty="0"/>
              <a:t>money on?</a:t>
            </a:r>
          </a:p>
        </p:txBody>
      </p:sp>
      <p:pic>
        <p:nvPicPr>
          <p:cNvPr id="6" name="Content Placeholder 5" descr="C:\Users\middldo\Desktop\cartoon-2[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1536700"/>
            <a:ext cx="3841523" cy="4711700"/>
          </a:xfrm>
          <a:prstGeom prst="rect">
            <a:avLst/>
          </a:prstGeom>
          <a:noFill/>
          <a:ln>
            <a:noFill/>
          </a:ln>
        </p:spPr>
      </p:pic>
    </p:spTree>
    <p:extLst>
      <p:ext uri="{BB962C8B-B14F-4D97-AF65-F5344CB8AC3E}">
        <p14:creationId xmlns:p14="http://schemas.microsoft.com/office/powerpoint/2010/main" val="260828795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The1960’s</a:t>
            </a:r>
            <a:endParaRPr lang="en-US" dirty="0"/>
          </a:p>
        </p:txBody>
      </p:sp>
      <p:pic>
        <p:nvPicPr>
          <p:cNvPr id="6" name="Content Placeholder 5" descr="C:\Users\middldo\Desktop\capture[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4600" y="1524000"/>
            <a:ext cx="3695700" cy="5143500"/>
          </a:xfrm>
          <a:prstGeom prst="rect">
            <a:avLst/>
          </a:prstGeom>
          <a:noFill/>
          <a:ln>
            <a:noFill/>
          </a:ln>
        </p:spPr>
      </p:pic>
    </p:spTree>
    <p:extLst>
      <p:ext uri="{BB962C8B-B14F-4D97-AF65-F5344CB8AC3E}">
        <p14:creationId xmlns:p14="http://schemas.microsoft.com/office/powerpoint/2010/main" val="292577660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
            </a:r>
            <a:br>
              <a:rPr lang="en-US" sz="4800" dirty="0" smtClean="0"/>
            </a:br>
            <a:r>
              <a:rPr lang="en-US" sz="4800" dirty="0" smtClean="0"/>
              <a:t>The 1960’s</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fontScale="92500" lnSpcReduction="10000"/>
          </a:bodyPr>
          <a:lstStyle/>
          <a:p>
            <a:pPr marL="114300" indent="0">
              <a:buNone/>
            </a:pPr>
            <a:r>
              <a:rPr lang="en-US" dirty="0"/>
              <a:t>The U.S. began bombing Vietnam  </a:t>
            </a:r>
            <a:r>
              <a:rPr lang="en-US" dirty="0" smtClean="0"/>
              <a:t>                                  in </a:t>
            </a:r>
            <a:r>
              <a:rPr lang="en-US" dirty="0"/>
              <a:t>1965 in efforts to get North Vietnam </a:t>
            </a:r>
            <a:r>
              <a:rPr lang="en-US" dirty="0" smtClean="0"/>
              <a:t>                        to </a:t>
            </a:r>
            <a:r>
              <a:rPr lang="en-US" dirty="0"/>
              <a:t>speak of peace. This idea didn’t </a:t>
            </a:r>
            <a:r>
              <a:rPr lang="en-US" dirty="0" smtClean="0"/>
              <a:t>work                      </a:t>
            </a:r>
            <a:r>
              <a:rPr lang="en-US" dirty="0"/>
              <a:t>out because the Vietnamese didn’t back </a:t>
            </a:r>
            <a:r>
              <a:rPr lang="en-US" dirty="0" smtClean="0"/>
              <a:t>              down</a:t>
            </a:r>
            <a:r>
              <a:rPr lang="en-US" dirty="0"/>
              <a:t>. This led the U.S. to increase the amount of bombings to try to force a compromise. U.S. officials promised that increased bombing would bring America closer to victory. </a:t>
            </a:r>
          </a:p>
          <a:p>
            <a:pPr marL="114300" indent="0">
              <a:buNone/>
            </a:pPr>
            <a:r>
              <a:rPr lang="en-US" dirty="0"/>
              <a:t> </a:t>
            </a:r>
            <a:r>
              <a:rPr lang="en-US" dirty="0" smtClean="0"/>
              <a:t>    During </a:t>
            </a:r>
            <a:r>
              <a:rPr lang="en-US" dirty="0"/>
              <a:t>the war Hawks believed that American involvement in the war was helping contain communism. Doves believed that the conflict was a localized civil war in which U.S. troops should not be involved.</a:t>
            </a:r>
          </a:p>
          <a:p>
            <a:pPr marL="114300" indent="0">
              <a:buNone/>
            </a:pPr>
            <a:endParaRPr lang="en-US" dirty="0" smtClean="0"/>
          </a:p>
          <a:p>
            <a:pPr marL="114300" indent="0">
              <a:buNone/>
            </a:pPr>
            <a:endParaRPr lang="en-US" dirty="0"/>
          </a:p>
          <a:p>
            <a:pPr marL="114300" indent="0">
              <a:buNone/>
            </a:pPr>
            <a:endParaRPr lang="en-US" dirty="0"/>
          </a:p>
        </p:txBody>
      </p:sp>
      <p:pic>
        <p:nvPicPr>
          <p:cNvPr id="6" name="Picture 5" descr="C:\Users\middldo\Desktop\capture[1].jpg"/>
          <p:cNvPicPr/>
          <p:nvPr/>
        </p:nvPicPr>
        <p:blipFill>
          <a:blip r:embed="rId3">
            <a:extLst>
              <a:ext uri="{28A0092B-C50C-407E-A947-70E740481C1C}">
                <a14:useLocalDpi xmlns:a14="http://schemas.microsoft.com/office/drawing/2010/main" val="0"/>
              </a:ext>
            </a:extLst>
          </a:blip>
          <a:srcRect/>
          <a:stretch>
            <a:fillRect/>
          </a:stretch>
        </p:blipFill>
        <p:spPr bwMode="auto">
          <a:xfrm>
            <a:off x="6172200" y="0"/>
            <a:ext cx="2272664" cy="2971800"/>
          </a:xfrm>
          <a:prstGeom prst="rect">
            <a:avLst/>
          </a:prstGeom>
          <a:noFill/>
          <a:ln>
            <a:noFill/>
          </a:ln>
        </p:spPr>
      </p:pic>
    </p:spTree>
    <p:extLst>
      <p:ext uri="{BB962C8B-B14F-4D97-AF65-F5344CB8AC3E}">
        <p14:creationId xmlns:p14="http://schemas.microsoft.com/office/powerpoint/2010/main" val="290800407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1960’s</a:t>
            </a:r>
            <a:endParaRPr lang="en-US" dirty="0"/>
          </a:p>
        </p:txBody>
      </p:sp>
      <p:sp>
        <p:nvSpPr>
          <p:cNvPr id="5" name="Content Placeholder 4"/>
          <p:cNvSpPr>
            <a:spLocks noGrp="1"/>
          </p:cNvSpPr>
          <p:nvPr>
            <p:ph sz="half" idx="2"/>
          </p:nvPr>
        </p:nvSpPr>
        <p:spPr>
          <a:xfrm>
            <a:off x="4419600" y="1524000"/>
            <a:ext cx="3657600" cy="4953000"/>
          </a:xfrm>
        </p:spPr>
        <p:txBody>
          <a:bodyPr>
            <a:normAutofit lnSpcReduction="10000"/>
          </a:bodyPr>
          <a:lstStyle/>
          <a:p>
            <a:pPr marL="114300" lvl="0" indent="0">
              <a:buNone/>
            </a:pPr>
            <a:r>
              <a:rPr lang="en-US" sz="3200" dirty="0" smtClean="0"/>
              <a:t>A. Does </a:t>
            </a:r>
            <a:r>
              <a:rPr lang="en-US" sz="3200" dirty="0"/>
              <a:t>the emotion on the person’s face suggest that the plan is working? Explain?</a:t>
            </a:r>
          </a:p>
          <a:p>
            <a:pPr marL="114300" lvl="0" indent="0">
              <a:buNone/>
            </a:pPr>
            <a:r>
              <a:rPr lang="en-US" sz="3200" dirty="0" smtClean="0"/>
              <a:t>B. Do </a:t>
            </a:r>
            <a:r>
              <a:rPr lang="en-US" sz="3200" dirty="0"/>
              <a:t>you think the cartoonist was a hawk or a dove? Explain?</a:t>
            </a:r>
          </a:p>
          <a:p>
            <a:pPr marL="114300" lvl="0" indent="0">
              <a:buNone/>
            </a:pPr>
            <a:endParaRPr lang="en-US" sz="3200" dirty="0"/>
          </a:p>
        </p:txBody>
      </p:sp>
      <p:pic>
        <p:nvPicPr>
          <p:cNvPr id="7" name="Content Placeholder 6" descr="C:\Users\middldo\Desktop\capture[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62000" y="1676400"/>
            <a:ext cx="3200400" cy="4419599"/>
          </a:xfrm>
          <a:prstGeom prst="rect">
            <a:avLst/>
          </a:prstGeom>
          <a:noFill/>
          <a:ln>
            <a:noFill/>
          </a:ln>
        </p:spPr>
      </p:pic>
    </p:spTree>
    <p:extLst>
      <p:ext uri="{BB962C8B-B14F-4D97-AF65-F5344CB8AC3E}">
        <p14:creationId xmlns:p14="http://schemas.microsoft.com/office/powerpoint/2010/main" val="1076660172"/>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The1970’s</a:t>
            </a:r>
            <a:endParaRPr lang="en-US" dirty="0"/>
          </a:p>
        </p:txBody>
      </p:sp>
      <p:pic>
        <p:nvPicPr>
          <p:cNvPr id="5" name="Content Placeholder 4" descr="C:\Users\middldo\Desktop\watergate.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2057400"/>
            <a:ext cx="5934851" cy="4458280"/>
          </a:xfrm>
          <a:prstGeom prst="rect">
            <a:avLst/>
          </a:prstGeom>
          <a:noFill/>
          <a:ln>
            <a:noFill/>
          </a:ln>
        </p:spPr>
      </p:pic>
    </p:spTree>
    <p:extLst>
      <p:ext uri="{BB962C8B-B14F-4D97-AF65-F5344CB8AC3E}">
        <p14:creationId xmlns:p14="http://schemas.microsoft.com/office/powerpoint/2010/main" val="167119209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800" dirty="0" smtClean="0"/>
              <a:t>Watergate</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a:bodyPr>
          <a:lstStyle/>
          <a:p>
            <a:pPr marL="114300" indent="0">
              <a:buNone/>
            </a:pPr>
            <a:r>
              <a:rPr lang="en-US" sz="3200" dirty="0"/>
              <a:t>During the Watergate </a:t>
            </a:r>
            <a:r>
              <a:rPr lang="en-US" sz="3200" dirty="0" smtClean="0"/>
              <a:t>                                   hearing </a:t>
            </a:r>
            <a:r>
              <a:rPr lang="en-US" sz="3200" dirty="0"/>
              <a:t>a bomb shell </a:t>
            </a:r>
            <a:r>
              <a:rPr lang="en-US" sz="3200" dirty="0" smtClean="0"/>
              <a:t>                                   exploded </a:t>
            </a:r>
            <a:r>
              <a:rPr lang="en-US" sz="3200" dirty="0"/>
              <a:t>when it was revealed that President Nixon secretly tape-recorded all conversations in the oval office. Although Nixon hope the tapes would one day help historians document the triumphs of his presidency, they were used to confirm his guilt.</a:t>
            </a:r>
          </a:p>
          <a:p>
            <a:pPr marL="114300" indent="0">
              <a:buNone/>
            </a:pPr>
            <a:endParaRPr lang="en-US" dirty="0" smtClean="0"/>
          </a:p>
          <a:p>
            <a:pPr marL="114300" indent="0">
              <a:buNone/>
            </a:pPr>
            <a:endParaRPr lang="en-US" dirty="0"/>
          </a:p>
          <a:p>
            <a:pPr marL="114300" indent="0">
              <a:buNone/>
            </a:pPr>
            <a:endParaRPr lang="en-US" dirty="0"/>
          </a:p>
        </p:txBody>
      </p:sp>
      <p:pic>
        <p:nvPicPr>
          <p:cNvPr id="5" name="Picture 4" descr="C:\Users\middldo\Desktop\watergate.png"/>
          <p:cNvPicPr/>
          <p:nvPr/>
        </p:nvPicPr>
        <p:blipFill>
          <a:blip r:embed="rId3">
            <a:extLst>
              <a:ext uri="{28A0092B-C50C-407E-A947-70E740481C1C}">
                <a14:useLocalDpi xmlns:a14="http://schemas.microsoft.com/office/drawing/2010/main" val="0"/>
              </a:ext>
            </a:extLst>
          </a:blip>
          <a:srcRect/>
          <a:stretch>
            <a:fillRect/>
          </a:stretch>
        </p:blipFill>
        <p:spPr bwMode="auto">
          <a:xfrm>
            <a:off x="4876800" y="76200"/>
            <a:ext cx="3534410" cy="2615184"/>
          </a:xfrm>
          <a:prstGeom prst="rect">
            <a:avLst/>
          </a:prstGeom>
          <a:noFill/>
          <a:ln>
            <a:noFill/>
          </a:ln>
        </p:spPr>
      </p:pic>
    </p:spTree>
    <p:extLst>
      <p:ext uri="{BB962C8B-B14F-4D97-AF65-F5344CB8AC3E}">
        <p14:creationId xmlns:p14="http://schemas.microsoft.com/office/powerpoint/2010/main" val="9997833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pic>
        <p:nvPicPr>
          <p:cNvPr id="6" name="Content Placeholder 5" descr="C:\Users\middldo\Desktop\Standard_oil_octopus_full[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819656"/>
            <a:ext cx="7315200" cy="4361688"/>
          </a:xfrm>
          <a:prstGeom prst="rect">
            <a:avLst/>
          </a:prstGeom>
          <a:noFill/>
          <a:ln>
            <a:noFill/>
          </a:ln>
        </p:spPr>
      </p:pic>
    </p:spTree>
    <p:extLst>
      <p:ext uri="{BB962C8B-B14F-4D97-AF65-F5344CB8AC3E}">
        <p14:creationId xmlns:p14="http://schemas.microsoft.com/office/powerpoint/2010/main" val="26018521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Watergate</a:t>
            </a:r>
            <a:endParaRPr lang="en-US" dirty="0"/>
          </a:p>
        </p:txBody>
      </p:sp>
      <p:sp>
        <p:nvSpPr>
          <p:cNvPr id="5" name="Content Placeholder 4"/>
          <p:cNvSpPr>
            <a:spLocks noGrp="1"/>
          </p:cNvSpPr>
          <p:nvPr>
            <p:ph sz="half" idx="2"/>
          </p:nvPr>
        </p:nvSpPr>
        <p:spPr>
          <a:xfrm>
            <a:off x="4419600" y="1524000"/>
            <a:ext cx="3657600" cy="4953000"/>
          </a:xfrm>
        </p:spPr>
        <p:txBody>
          <a:bodyPr>
            <a:normAutofit fontScale="85000" lnSpcReduction="10000"/>
          </a:bodyPr>
          <a:lstStyle/>
          <a:p>
            <a:pPr marL="114300" lvl="0" indent="0">
              <a:buNone/>
            </a:pPr>
            <a:r>
              <a:rPr lang="en-US" sz="3200" dirty="0" smtClean="0"/>
              <a:t>A. What </a:t>
            </a:r>
            <a:r>
              <a:rPr lang="en-US" sz="3200" dirty="0"/>
              <a:t>was significant about the revelation that Nixon taped his conversations?</a:t>
            </a:r>
          </a:p>
          <a:p>
            <a:pPr marL="114300" lvl="0" indent="0">
              <a:buNone/>
            </a:pPr>
            <a:r>
              <a:rPr lang="en-US" sz="3200" dirty="0" smtClean="0"/>
              <a:t>B. What </a:t>
            </a:r>
            <a:r>
              <a:rPr lang="en-US" sz="3200" dirty="0"/>
              <a:t>does this cartoon imply about privacy during the Nixon administration?</a:t>
            </a:r>
          </a:p>
          <a:p>
            <a:pPr marL="114300" lvl="0" indent="0">
              <a:buNone/>
            </a:pPr>
            <a:r>
              <a:rPr lang="en-US" sz="3200" dirty="0" smtClean="0"/>
              <a:t>C. What </a:t>
            </a:r>
            <a:r>
              <a:rPr lang="en-US" sz="3200" dirty="0"/>
              <a:t>building has been transformed into a giant tape recorder?</a:t>
            </a:r>
          </a:p>
          <a:p>
            <a:pPr marL="114300" lvl="0" indent="0">
              <a:buNone/>
            </a:pPr>
            <a:endParaRPr lang="en-US" sz="3200" dirty="0"/>
          </a:p>
        </p:txBody>
      </p:sp>
      <p:pic>
        <p:nvPicPr>
          <p:cNvPr id="6" name="Content Placeholder 5" descr="C:\Users\middldo\Desktop\watergate.pn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362201"/>
            <a:ext cx="4114800" cy="3124200"/>
          </a:xfrm>
          <a:prstGeom prst="rect">
            <a:avLst/>
          </a:prstGeom>
          <a:noFill/>
          <a:ln>
            <a:noFill/>
          </a:ln>
        </p:spPr>
      </p:pic>
    </p:spTree>
    <p:extLst>
      <p:ext uri="{BB962C8B-B14F-4D97-AF65-F5344CB8AC3E}">
        <p14:creationId xmlns:p14="http://schemas.microsoft.com/office/powerpoint/2010/main" val="1502231939"/>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The1970’s</a:t>
            </a:r>
            <a:endParaRPr lang="en-US" dirty="0"/>
          </a:p>
        </p:txBody>
      </p:sp>
      <p:pic>
        <p:nvPicPr>
          <p:cNvPr id="6" name="Content Placeholder 5" descr="C:\Users\middldo\Desktop\hblock11[1].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1600200"/>
            <a:ext cx="4267200" cy="5181600"/>
          </a:xfrm>
          <a:prstGeom prst="rect">
            <a:avLst/>
          </a:prstGeom>
          <a:noFill/>
          <a:ln>
            <a:noFill/>
          </a:ln>
        </p:spPr>
      </p:pic>
    </p:spTree>
    <p:extLst>
      <p:ext uri="{BB962C8B-B14F-4D97-AF65-F5344CB8AC3E}">
        <p14:creationId xmlns:p14="http://schemas.microsoft.com/office/powerpoint/2010/main" val="1949357263"/>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800" dirty="0" smtClean="0"/>
              <a:t>Watergate</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fontScale="92500" lnSpcReduction="20000"/>
          </a:bodyPr>
          <a:lstStyle/>
          <a:p>
            <a:pPr marL="114300" indent="0">
              <a:buNone/>
            </a:pPr>
            <a:r>
              <a:rPr lang="en-US" dirty="0"/>
              <a:t>This political cartoon refers </a:t>
            </a:r>
            <a:r>
              <a:rPr lang="en-US" dirty="0" smtClean="0"/>
              <a:t>to                                   </a:t>
            </a:r>
            <a:r>
              <a:rPr lang="en-US" dirty="0"/>
              <a:t>Nixon’s taped conversations in </a:t>
            </a:r>
            <a:r>
              <a:rPr lang="en-US" dirty="0" smtClean="0"/>
              <a:t>                                       the </a:t>
            </a:r>
            <a:r>
              <a:rPr lang="en-US" dirty="0"/>
              <a:t>White House, most of which are in the Oval Office. In one of his many press conferences concerning his possible profit from public service, President Nixon declared, “I am not a crook.” However, this cartoon of him tampering with the tapes proves otherwise and reveals the truth. The tapes hold substantial evidence needed by investigators of the Watergate case because they prove Nixon’s involvement. Nixon refused to turn over these crucial tapes to detectives until he was forced to do so by the Supreme Court. While listening to the tapes, investigators found that about 18 and a half minutes missing.</a:t>
            </a:r>
          </a:p>
          <a:p>
            <a:pPr marL="114300" indent="0">
              <a:buNone/>
            </a:pPr>
            <a:endParaRPr lang="en-US" dirty="0" smtClean="0"/>
          </a:p>
          <a:p>
            <a:pPr marL="114300" indent="0">
              <a:buNone/>
            </a:pPr>
            <a:endParaRPr lang="en-US" dirty="0"/>
          </a:p>
          <a:p>
            <a:pPr marL="114300" indent="0">
              <a:buNone/>
            </a:pPr>
            <a:endParaRPr lang="en-US" dirty="0"/>
          </a:p>
        </p:txBody>
      </p:sp>
      <p:pic>
        <p:nvPicPr>
          <p:cNvPr id="6" name="Picture 5" descr="C:\Users\middldo\Desktop\hblock1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
            <a:ext cx="2344928" cy="2286000"/>
          </a:xfrm>
          <a:prstGeom prst="rect">
            <a:avLst/>
          </a:prstGeom>
          <a:noFill/>
          <a:ln>
            <a:noFill/>
          </a:ln>
        </p:spPr>
      </p:pic>
    </p:spTree>
    <p:extLst>
      <p:ext uri="{BB962C8B-B14F-4D97-AF65-F5344CB8AC3E}">
        <p14:creationId xmlns:p14="http://schemas.microsoft.com/office/powerpoint/2010/main" val="2449889325"/>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800" dirty="0" smtClean="0"/>
              <a:t>Watergate</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fontScale="92500" lnSpcReduction="20000"/>
          </a:bodyPr>
          <a:lstStyle/>
          <a:p>
            <a:pPr marL="114300" indent="0">
              <a:buNone/>
            </a:pPr>
            <a:r>
              <a:rPr lang="en-US" dirty="0"/>
              <a:t>This political cartoon refers </a:t>
            </a:r>
            <a:r>
              <a:rPr lang="en-US" dirty="0" smtClean="0"/>
              <a:t>to                                   </a:t>
            </a:r>
            <a:r>
              <a:rPr lang="en-US" dirty="0"/>
              <a:t>Nixon’s taped conversations in </a:t>
            </a:r>
            <a:r>
              <a:rPr lang="en-US" dirty="0" smtClean="0"/>
              <a:t>                                       the </a:t>
            </a:r>
            <a:r>
              <a:rPr lang="en-US" dirty="0"/>
              <a:t>White House, most of which are in the Oval Office. In one of his many press conferences concerning his possible profit from public service, President Nixon declared, “I am not a crook.” However, this cartoon of him tampering with the tapes proves otherwise and reveals the truth. The tapes hold substantial evidence needed by investigators of the Watergate case because they prove Nixon’s involvement. Nixon refused to turn over these crucial tapes to detectives until he was forced to do so by the Supreme Court. While listening to the tapes, investigators found that about 18 and a half minutes missing.</a:t>
            </a:r>
          </a:p>
          <a:p>
            <a:pPr marL="114300" indent="0">
              <a:buNone/>
            </a:pPr>
            <a:endParaRPr lang="en-US" dirty="0" smtClean="0"/>
          </a:p>
          <a:p>
            <a:pPr marL="114300" indent="0">
              <a:buNone/>
            </a:pPr>
            <a:endParaRPr lang="en-US" dirty="0"/>
          </a:p>
          <a:p>
            <a:pPr marL="114300" indent="0">
              <a:buNone/>
            </a:pPr>
            <a:endParaRPr lang="en-US" dirty="0"/>
          </a:p>
        </p:txBody>
      </p:sp>
      <p:pic>
        <p:nvPicPr>
          <p:cNvPr id="6" name="Picture 5" descr="C:\Users\middldo\Desktop\hblock1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
            <a:ext cx="2344928" cy="2286000"/>
          </a:xfrm>
          <a:prstGeom prst="rect">
            <a:avLst/>
          </a:prstGeom>
          <a:noFill/>
          <a:ln>
            <a:noFill/>
          </a:ln>
        </p:spPr>
      </p:pic>
    </p:spTree>
    <p:extLst>
      <p:ext uri="{BB962C8B-B14F-4D97-AF65-F5344CB8AC3E}">
        <p14:creationId xmlns:p14="http://schemas.microsoft.com/office/powerpoint/2010/main" val="1308973445"/>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Watergate</a:t>
            </a:r>
            <a:endParaRPr lang="en-US" dirty="0"/>
          </a:p>
        </p:txBody>
      </p:sp>
      <p:sp>
        <p:nvSpPr>
          <p:cNvPr id="5" name="Content Placeholder 4"/>
          <p:cNvSpPr>
            <a:spLocks noGrp="1"/>
          </p:cNvSpPr>
          <p:nvPr>
            <p:ph sz="half" idx="2"/>
          </p:nvPr>
        </p:nvSpPr>
        <p:spPr>
          <a:xfrm>
            <a:off x="4267200" y="1371600"/>
            <a:ext cx="4038600" cy="5334000"/>
          </a:xfrm>
        </p:spPr>
        <p:txBody>
          <a:bodyPr>
            <a:normAutofit fontScale="70000" lnSpcReduction="20000"/>
          </a:bodyPr>
          <a:lstStyle/>
          <a:p>
            <a:pPr marL="114300" lvl="0" indent="0">
              <a:buNone/>
            </a:pPr>
            <a:r>
              <a:rPr lang="en-US" sz="3200" dirty="0" smtClean="0"/>
              <a:t>A. What </a:t>
            </a:r>
            <a:r>
              <a:rPr lang="en-US" sz="3200" dirty="0"/>
              <a:t>is Nixon holding on to?</a:t>
            </a:r>
          </a:p>
          <a:p>
            <a:pPr marL="114300" lvl="0" indent="0">
              <a:buNone/>
            </a:pPr>
            <a:r>
              <a:rPr lang="en-US" sz="3200" dirty="0" smtClean="0"/>
              <a:t>B. What </a:t>
            </a:r>
            <a:r>
              <a:rPr lang="en-US" sz="3200" dirty="0"/>
              <a:t>do the audio tapes refer to?</a:t>
            </a:r>
          </a:p>
          <a:p>
            <a:pPr marL="114300" lvl="0" indent="0">
              <a:buNone/>
            </a:pPr>
            <a:r>
              <a:rPr lang="en-US" sz="3200" dirty="0" smtClean="0"/>
              <a:t>C. Why </a:t>
            </a:r>
            <a:r>
              <a:rPr lang="en-US" sz="3200" dirty="0"/>
              <a:t>did the prosecutor in the case want Nixon’s tapes?</a:t>
            </a:r>
          </a:p>
          <a:p>
            <a:pPr marL="114300" lvl="0" indent="0">
              <a:buNone/>
            </a:pPr>
            <a:r>
              <a:rPr lang="en-US" sz="3200" dirty="0" smtClean="0"/>
              <a:t>D. What </a:t>
            </a:r>
            <a:r>
              <a:rPr lang="en-US" sz="3200" dirty="0"/>
              <a:t>is the significance of the gap in the tapes created by the loss of the “NOT” section?</a:t>
            </a:r>
          </a:p>
          <a:p>
            <a:pPr marL="114300" lvl="0" indent="0">
              <a:buNone/>
            </a:pPr>
            <a:r>
              <a:rPr lang="en-US" sz="3200" dirty="0" smtClean="0"/>
              <a:t>E. Political </a:t>
            </a:r>
            <a:r>
              <a:rPr lang="en-US" sz="3200" dirty="0"/>
              <a:t>cartoonists use symbolism, humor, exaggeration, and caricature to present their ideas. Which of these techniques does the cartoon use here?</a:t>
            </a:r>
          </a:p>
          <a:p>
            <a:pPr marL="114300" lvl="0" indent="0">
              <a:buNone/>
            </a:pPr>
            <a:r>
              <a:rPr lang="en-US" sz="3200" dirty="0" smtClean="0"/>
              <a:t>F. How </a:t>
            </a:r>
            <a:r>
              <a:rPr lang="en-US" sz="3200" dirty="0"/>
              <a:t>does the cartoonist portray Nixon’s attempts to deal with the Watergate scandal?</a:t>
            </a:r>
          </a:p>
          <a:p>
            <a:pPr marL="114300" lvl="0" indent="0">
              <a:buNone/>
            </a:pPr>
            <a:endParaRPr lang="en-US" sz="3200" dirty="0"/>
          </a:p>
        </p:txBody>
      </p:sp>
      <p:pic>
        <p:nvPicPr>
          <p:cNvPr id="7" name="Content Placeholder 6" descr="C:\Users\middldo\Desktop\hblock11[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524000"/>
            <a:ext cx="3886200" cy="4800600"/>
          </a:xfrm>
          <a:prstGeom prst="rect">
            <a:avLst/>
          </a:prstGeom>
          <a:noFill/>
          <a:ln>
            <a:noFill/>
          </a:ln>
        </p:spPr>
      </p:pic>
    </p:spTree>
    <p:extLst>
      <p:ext uri="{BB962C8B-B14F-4D97-AF65-F5344CB8AC3E}">
        <p14:creationId xmlns:p14="http://schemas.microsoft.com/office/powerpoint/2010/main" val="3592441755"/>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The1970’s</a:t>
            </a:r>
            <a:endParaRPr lang="en-US" dirty="0"/>
          </a:p>
        </p:txBody>
      </p:sp>
      <p:pic>
        <p:nvPicPr>
          <p:cNvPr id="5" name="Content Placeholder 4" descr="C:\Users\middldo\Desktop\2-watergate-scandal-1973-granger[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0" y="1524000"/>
            <a:ext cx="4069080" cy="5257800"/>
          </a:xfrm>
          <a:prstGeom prst="rect">
            <a:avLst/>
          </a:prstGeom>
          <a:noFill/>
          <a:ln>
            <a:noFill/>
          </a:ln>
        </p:spPr>
      </p:pic>
    </p:spTree>
    <p:extLst>
      <p:ext uri="{BB962C8B-B14F-4D97-AF65-F5344CB8AC3E}">
        <p14:creationId xmlns:p14="http://schemas.microsoft.com/office/powerpoint/2010/main" val="25928096"/>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800" dirty="0" smtClean="0"/>
              <a:t>Watergate</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a:bodyPr>
          <a:lstStyle/>
          <a:p>
            <a:pPr marL="114300" indent="0">
              <a:buNone/>
            </a:pPr>
            <a:endParaRPr lang="en-US" dirty="0" smtClean="0"/>
          </a:p>
          <a:p>
            <a:pPr marL="114300" indent="0">
              <a:buNone/>
            </a:pPr>
            <a:endParaRPr lang="en-US" dirty="0" smtClean="0"/>
          </a:p>
          <a:p>
            <a:pPr marL="114300" indent="0">
              <a:buNone/>
            </a:pPr>
            <a:endParaRPr lang="en-US" dirty="0"/>
          </a:p>
          <a:p>
            <a:pPr marL="114300" indent="0">
              <a:buNone/>
            </a:pPr>
            <a:endParaRPr lang="en-US" dirty="0" smtClean="0"/>
          </a:p>
          <a:p>
            <a:pPr marL="114300" indent="0">
              <a:buNone/>
            </a:pPr>
            <a:r>
              <a:rPr lang="en-US" dirty="0" smtClean="0"/>
              <a:t>This </a:t>
            </a:r>
            <a:r>
              <a:rPr lang="en-US" dirty="0"/>
              <a:t>political cartoon alludes to the story of Pinocchio. In the original fairytale, Pinocchio’s nose would get longer the more he would lie. Hence, Nixon’s nose grew the more he lied about his corruptions and involvement in the Watergate scandal. </a:t>
            </a:r>
          </a:p>
          <a:p>
            <a:pPr marL="114300" indent="0">
              <a:buNone/>
            </a:pPr>
            <a:endParaRPr lang="en-US" dirty="0"/>
          </a:p>
          <a:p>
            <a:pPr marL="114300" indent="0">
              <a:buNone/>
            </a:pPr>
            <a:endParaRPr lang="en-US" dirty="0"/>
          </a:p>
        </p:txBody>
      </p:sp>
      <p:pic>
        <p:nvPicPr>
          <p:cNvPr id="5" name="Picture 4" descr="C:\Users\middldo\Desktop\2-watergate-scandal-1973-granger[1].jpg"/>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8288"/>
            <a:ext cx="2940685" cy="3675888"/>
          </a:xfrm>
          <a:prstGeom prst="rect">
            <a:avLst/>
          </a:prstGeom>
          <a:noFill/>
          <a:ln>
            <a:noFill/>
          </a:ln>
        </p:spPr>
      </p:pic>
    </p:spTree>
    <p:extLst>
      <p:ext uri="{BB962C8B-B14F-4D97-AF65-F5344CB8AC3E}">
        <p14:creationId xmlns:p14="http://schemas.microsoft.com/office/powerpoint/2010/main" val="158634462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Watergate</a:t>
            </a:r>
            <a:endParaRPr lang="en-US" dirty="0"/>
          </a:p>
        </p:txBody>
      </p:sp>
      <p:sp>
        <p:nvSpPr>
          <p:cNvPr id="5" name="Content Placeholder 4"/>
          <p:cNvSpPr>
            <a:spLocks noGrp="1"/>
          </p:cNvSpPr>
          <p:nvPr>
            <p:ph sz="half" idx="2"/>
          </p:nvPr>
        </p:nvSpPr>
        <p:spPr>
          <a:xfrm>
            <a:off x="4648200" y="1600200"/>
            <a:ext cx="3657600" cy="4800600"/>
          </a:xfrm>
        </p:spPr>
        <p:txBody>
          <a:bodyPr>
            <a:normAutofit/>
          </a:bodyPr>
          <a:lstStyle/>
          <a:p>
            <a:pPr marL="114300" indent="0">
              <a:buNone/>
            </a:pPr>
            <a:r>
              <a:rPr lang="en-US" sz="4400" dirty="0" smtClean="0"/>
              <a:t>A. Why </a:t>
            </a:r>
            <a:r>
              <a:rPr lang="en-US" sz="4400" dirty="0"/>
              <a:t>did the cartoonist compare Nixon to Pinocchio?</a:t>
            </a:r>
          </a:p>
          <a:p>
            <a:pPr marL="114300" lvl="0" indent="0">
              <a:buNone/>
            </a:pPr>
            <a:endParaRPr lang="en-US" sz="3200" dirty="0"/>
          </a:p>
        </p:txBody>
      </p:sp>
      <p:pic>
        <p:nvPicPr>
          <p:cNvPr id="6" name="Content Placeholder 5" descr="C:\Users\middldo\Desktop\2-watergate-scandal-1973-grang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81000" y="1676400"/>
            <a:ext cx="3962400" cy="4953000"/>
          </a:xfrm>
          <a:prstGeom prst="rect">
            <a:avLst/>
          </a:prstGeom>
          <a:noFill/>
          <a:ln>
            <a:noFill/>
          </a:ln>
        </p:spPr>
      </p:pic>
    </p:spTree>
    <p:extLst>
      <p:ext uri="{BB962C8B-B14F-4D97-AF65-F5344CB8AC3E}">
        <p14:creationId xmlns:p14="http://schemas.microsoft.com/office/powerpoint/2010/main" val="102734948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The1980’s &amp; 1990’s</a:t>
            </a:r>
            <a:endParaRPr lang="en-US" dirty="0"/>
          </a:p>
        </p:txBody>
      </p:sp>
      <p:pic>
        <p:nvPicPr>
          <p:cNvPr id="6" name="Content Placeholder 5" descr="C:\Users\middldo\Desktop\valt20[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2077593"/>
            <a:ext cx="6096000" cy="4752975"/>
          </a:xfrm>
          <a:prstGeom prst="rect">
            <a:avLst/>
          </a:prstGeom>
          <a:noFill/>
          <a:ln>
            <a:noFill/>
          </a:ln>
        </p:spPr>
      </p:pic>
    </p:spTree>
    <p:extLst>
      <p:ext uri="{BB962C8B-B14F-4D97-AF65-F5344CB8AC3E}">
        <p14:creationId xmlns:p14="http://schemas.microsoft.com/office/powerpoint/2010/main" val="24702812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400" dirty="0" smtClean="0"/>
              <a:t>The 1980’s &amp; 1990’s</a:t>
            </a:r>
            <a:r>
              <a:rPr lang="en-US" sz="4800" dirty="0" smtClean="0"/>
              <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fontScale="92500" lnSpcReduction="10000"/>
          </a:bodyPr>
          <a:lstStyle/>
          <a:p>
            <a:pPr marL="114300" indent="0">
              <a:buNone/>
            </a:pPr>
            <a:r>
              <a:rPr lang="en-US" dirty="0"/>
              <a:t>One of a new generation of Soviet leaders who ascended to power in 1980s, Mikhail S. Gorbachev  implemented political and cultural reforms such as </a:t>
            </a:r>
            <a:r>
              <a:rPr lang="en-US" i="1" dirty="0"/>
              <a:t>perestroika</a:t>
            </a:r>
            <a:r>
              <a:rPr lang="en-US" dirty="0"/>
              <a:t> (restructuring of the Russian economy) and </a:t>
            </a:r>
            <a:r>
              <a:rPr lang="en-US" i="1" dirty="0"/>
              <a:t>glasnost</a:t>
            </a:r>
            <a:r>
              <a:rPr lang="en-US" dirty="0"/>
              <a:t> (new "openness"). By 1991 he faced challenges from the deteriorating Soviet economy, communist hard liners, nationalists and secessionists who desired independence for their republics. Though hard-liners staged a coup in August, 1991, and placed him under house arrest, reformers re-instated him to power within three days. The cartoon portrays a sober Gorbachev surveying the once solid official symbol of Soviet unity, the crossed hammer and sickle, now a fragmented stone ruin.</a:t>
            </a:r>
          </a:p>
          <a:p>
            <a:pPr marL="114300" indent="0">
              <a:buNone/>
            </a:pPr>
            <a:endParaRPr lang="en-US" dirty="0" smtClean="0"/>
          </a:p>
          <a:p>
            <a:pPr marL="114300" indent="0">
              <a:buNone/>
            </a:pPr>
            <a:endParaRPr lang="en-US" dirty="0"/>
          </a:p>
          <a:p>
            <a:pPr marL="114300" indent="0">
              <a:buNone/>
            </a:pPr>
            <a:endParaRPr lang="en-US" dirty="0"/>
          </a:p>
        </p:txBody>
      </p:sp>
      <p:pic>
        <p:nvPicPr>
          <p:cNvPr id="5" name="Picture 4" descr="C:\Users\middldo\Desktop\valt20[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0481"/>
            <a:ext cx="2618105" cy="1645919"/>
          </a:xfrm>
          <a:prstGeom prst="rect">
            <a:avLst/>
          </a:prstGeom>
          <a:noFill/>
          <a:ln>
            <a:noFill/>
          </a:ln>
        </p:spPr>
      </p:pic>
    </p:spTree>
    <p:extLst>
      <p:ext uri="{BB962C8B-B14F-4D97-AF65-F5344CB8AC3E}">
        <p14:creationId xmlns:p14="http://schemas.microsoft.com/office/powerpoint/2010/main" val="2465687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Autofit/>
          </a:bodyPr>
          <a:lstStyle/>
          <a:p>
            <a:pPr marL="114300" indent="0">
              <a:buNone/>
            </a:pPr>
            <a:r>
              <a:rPr lang="en-US" sz="2400" dirty="0"/>
              <a:t>The cartoon “The Standard Oil Octopus”, and other similar ones that were seen with the rise of Rockefeller’s Standard Oil Trust, accurately represents the differing viewpoints of the wealthy “captains of industry” and those of average working class Americans during the Second Industrial Revolution. This new class of wealthy industrialists truly believed in the all-American image of opportunity for the common man and social Darwinism, that is, survival of the fittest. The only reason that they could fully clear their moral conscience for taking advantage of workers and consumers to make profit was by convincing themselves that they had the ultimate right to engage in such practices.</a:t>
            </a:r>
            <a:br>
              <a:rPr lang="en-US" sz="2400" dirty="0"/>
            </a:br>
            <a:endParaRPr lang="en-US" sz="2400" dirty="0"/>
          </a:p>
        </p:txBody>
      </p:sp>
      <p:pic>
        <p:nvPicPr>
          <p:cNvPr id="5" name="Picture 4" descr="C:\Users\middldo\Desktop\Standard_oil_octopus_full[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28600"/>
            <a:ext cx="1959991" cy="1447800"/>
          </a:xfrm>
          <a:prstGeom prst="rect">
            <a:avLst/>
          </a:prstGeom>
          <a:noFill/>
          <a:ln>
            <a:noFill/>
          </a:ln>
        </p:spPr>
      </p:pic>
    </p:spTree>
    <p:extLst>
      <p:ext uri="{BB962C8B-B14F-4D97-AF65-F5344CB8AC3E}">
        <p14:creationId xmlns:p14="http://schemas.microsoft.com/office/powerpoint/2010/main" val="50284131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1980’s &amp; 1990’s</a:t>
            </a:r>
            <a:endParaRPr lang="en-US" dirty="0"/>
          </a:p>
        </p:txBody>
      </p:sp>
      <p:sp>
        <p:nvSpPr>
          <p:cNvPr id="5" name="Content Placeholder 4"/>
          <p:cNvSpPr>
            <a:spLocks noGrp="1"/>
          </p:cNvSpPr>
          <p:nvPr>
            <p:ph sz="half" idx="2"/>
          </p:nvPr>
        </p:nvSpPr>
        <p:spPr>
          <a:xfrm>
            <a:off x="4648200" y="1600200"/>
            <a:ext cx="3657600" cy="4800600"/>
          </a:xfrm>
        </p:spPr>
        <p:txBody>
          <a:bodyPr>
            <a:normAutofit fontScale="92500" lnSpcReduction="10000"/>
          </a:bodyPr>
          <a:lstStyle/>
          <a:p>
            <a:pPr marL="114300" lvl="0" indent="0">
              <a:buNone/>
            </a:pPr>
            <a:r>
              <a:rPr lang="en-US" sz="3200" dirty="0" smtClean="0"/>
              <a:t>A. Why </a:t>
            </a:r>
            <a:r>
              <a:rPr lang="en-US" sz="3200" dirty="0"/>
              <a:t>does the cartoonist show the hammer and sickle broken into 15 pieces?</a:t>
            </a:r>
          </a:p>
          <a:p>
            <a:pPr marL="114300" lvl="0" indent="0">
              <a:buNone/>
            </a:pPr>
            <a:r>
              <a:rPr lang="en-US" sz="3200" dirty="0" smtClean="0"/>
              <a:t>B. How </a:t>
            </a:r>
            <a:r>
              <a:rPr lang="en-US" sz="3200" dirty="0"/>
              <a:t>does Gorbachev seem to feel about what has happen? Why do you think he feels this way?</a:t>
            </a:r>
          </a:p>
          <a:p>
            <a:pPr marL="114300" lvl="0" indent="0">
              <a:buNone/>
            </a:pPr>
            <a:endParaRPr lang="en-US" sz="3200" dirty="0"/>
          </a:p>
        </p:txBody>
      </p:sp>
      <p:pic>
        <p:nvPicPr>
          <p:cNvPr id="7" name="Content Placeholder 6" descr="C:\Users\middldo\Desktop\valt20[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4343400" cy="3200400"/>
          </a:xfrm>
          <a:prstGeom prst="rect">
            <a:avLst/>
          </a:prstGeom>
          <a:noFill/>
          <a:ln>
            <a:noFill/>
          </a:ln>
        </p:spPr>
      </p:pic>
    </p:spTree>
    <p:extLst>
      <p:ext uri="{BB962C8B-B14F-4D97-AF65-F5344CB8AC3E}">
        <p14:creationId xmlns:p14="http://schemas.microsoft.com/office/powerpoint/2010/main" val="881628418"/>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The1980’s</a:t>
            </a:r>
            <a:endParaRPr lang="en-US" dirty="0"/>
          </a:p>
        </p:txBody>
      </p:sp>
      <p:pic>
        <p:nvPicPr>
          <p:cNvPr id="5" name="Content Placeholder 4" descr="C:\Users\middldo\Desktop\3445572_orig[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71800" y="1981200"/>
            <a:ext cx="5393436" cy="4677156"/>
          </a:xfrm>
          <a:prstGeom prst="rect">
            <a:avLst/>
          </a:prstGeom>
          <a:noFill/>
          <a:ln>
            <a:noFill/>
          </a:ln>
        </p:spPr>
      </p:pic>
    </p:spTree>
    <p:extLst>
      <p:ext uri="{BB962C8B-B14F-4D97-AF65-F5344CB8AC3E}">
        <p14:creationId xmlns:p14="http://schemas.microsoft.com/office/powerpoint/2010/main" val="335098074"/>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a:t/>
            </a:r>
            <a:br>
              <a:rPr lang="en-US" sz="4800" dirty="0"/>
            </a:br>
            <a:r>
              <a:rPr lang="en-US" sz="4400" dirty="0" smtClean="0"/>
              <a:t>The 1980’s </a:t>
            </a:r>
            <a:r>
              <a:rPr lang="en-US" sz="4800" dirty="0" smtClean="0"/>
              <a:t/>
            </a:r>
            <a:br>
              <a:rPr lang="en-US" sz="4800" dirty="0" smtClean="0"/>
            </a:br>
            <a:endParaRPr lang="en-US" sz="4800" dirty="0"/>
          </a:p>
        </p:txBody>
      </p:sp>
      <p:sp>
        <p:nvSpPr>
          <p:cNvPr id="4" name="Content Placeholder 3"/>
          <p:cNvSpPr>
            <a:spLocks noGrp="1"/>
          </p:cNvSpPr>
          <p:nvPr>
            <p:ph idx="1"/>
          </p:nvPr>
        </p:nvSpPr>
        <p:spPr>
          <a:xfrm>
            <a:off x="381000" y="1600200"/>
            <a:ext cx="7696200" cy="5105400"/>
          </a:xfrm>
        </p:spPr>
        <p:txBody>
          <a:bodyPr>
            <a:normAutofit/>
          </a:bodyPr>
          <a:lstStyle/>
          <a:p>
            <a:pPr marL="114300" indent="0">
              <a:buNone/>
            </a:pPr>
            <a:r>
              <a:rPr lang="en-US" dirty="0"/>
              <a:t>During Reagan’s first term</a:t>
            </a:r>
            <a:r>
              <a:rPr lang="en-US" dirty="0" smtClean="0"/>
              <a:t>,                                  </a:t>
            </a:r>
            <a:r>
              <a:rPr lang="en-US" dirty="0"/>
              <a:t>federal spending far outstripped federal revenue and created a huge budget deficit. In this cartoon, Reagan (with budget director David Stockman sitting beside him on the inflation stagecoach) sees something that “shouldn't be there.”  </a:t>
            </a:r>
          </a:p>
          <a:p>
            <a:pPr marL="114300" indent="0">
              <a:buNone/>
            </a:pPr>
            <a:r>
              <a:rPr lang="en-US" dirty="0"/>
              <a:t> </a:t>
            </a:r>
            <a:r>
              <a:rPr lang="en-US" dirty="0" smtClean="0"/>
              <a:t>    In </a:t>
            </a:r>
            <a:r>
              <a:rPr lang="en-US" dirty="0"/>
              <a:t>this cartoon, President Reagan and his budget director are attempting to rein in the inflation stagecoach, when suddenly a wheel flies off. </a:t>
            </a:r>
          </a:p>
          <a:p>
            <a:pPr marL="114300" indent="0">
              <a:buNone/>
            </a:pPr>
            <a:endParaRPr lang="en-US" dirty="0" smtClean="0"/>
          </a:p>
          <a:p>
            <a:pPr marL="114300" indent="0">
              <a:buNone/>
            </a:pPr>
            <a:endParaRPr lang="en-US" dirty="0"/>
          </a:p>
          <a:p>
            <a:pPr marL="114300" indent="0">
              <a:buNone/>
            </a:pPr>
            <a:endParaRPr lang="en-US" dirty="0"/>
          </a:p>
        </p:txBody>
      </p:sp>
      <p:pic>
        <p:nvPicPr>
          <p:cNvPr id="6" name="Picture 5" descr="C:\Users\middldo\Desktop\3445572_orig[1].jpg"/>
          <p:cNvPicPr/>
          <p:nvPr/>
        </p:nvPicPr>
        <p:blipFill>
          <a:blip r:embed="rId3">
            <a:extLst>
              <a:ext uri="{28A0092B-C50C-407E-A947-70E740481C1C}">
                <a14:useLocalDpi xmlns:a14="http://schemas.microsoft.com/office/drawing/2010/main" val="0"/>
              </a:ext>
            </a:extLst>
          </a:blip>
          <a:srcRect/>
          <a:stretch>
            <a:fillRect/>
          </a:stretch>
        </p:blipFill>
        <p:spPr bwMode="auto">
          <a:xfrm>
            <a:off x="5074920" y="48768"/>
            <a:ext cx="3296285" cy="2057400"/>
          </a:xfrm>
          <a:prstGeom prst="rect">
            <a:avLst/>
          </a:prstGeom>
          <a:noFill/>
          <a:ln>
            <a:noFill/>
          </a:ln>
        </p:spPr>
      </p:pic>
    </p:spTree>
    <p:extLst>
      <p:ext uri="{BB962C8B-B14F-4D97-AF65-F5344CB8AC3E}">
        <p14:creationId xmlns:p14="http://schemas.microsoft.com/office/powerpoint/2010/main" val="364855702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1980’s</a:t>
            </a:r>
            <a:endParaRPr lang="en-US" dirty="0"/>
          </a:p>
        </p:txBody>
      </p:sp>
      <p:sp>
        <p:nvSpPr>
          <p:cNvPr id="5" name="Content Placeholder 4"/>
          <p:cNvSpPr>
            <a:spLocks noGrp="1"/>
          </p:cNvSpPr>
          <p:nvPr>
            <p:ph sz="half" idx="2"/>
          </p:nvPr>
        </p:nvSpPr>
        <p:spPr>
          <a:xfrm>
            <a:off x="4724400" y="1676400"/>
            <a:ext cx="3657600" cy="4800600"/>
          </a:xfrm>
        </p:spPr>
        <p:txBody>
          <a:bodyPr>
            <a:normAutofit fontScale="85000" lnSpcReduction="20000"/>
          </a:bodyPr>
          <a:lstStyle/>
          <a:p>
            <a:pPr marL="114300" lvl="0" indent="0">
              <a:buNone/>
            </a:pPr>
            <a:r>
              <a:rPr lang="en-US" sz="3200" dirty="0" smtClean="0"/>
              <a:t>A. What </a:t>
            </a:r>
            <a:r>
              <a:rPr lang="en-US" sz="3200" dirty="0"/>
              <a:t>is the meaning of the wheel flying off the stagecoach?</a:t>
            </a:r>
          </a:p>
          <a:p>
            <a:pPr marL="114300" lvl="0" indent="0">
              <a:buNone/>
            </a:pPr>
            <a:r>
              <a:rPr lang="en-US" sz="3200" dirty="0" smtClean="0"/>
              <a:t>B. Whom </a:t>
            </a:r>
            <a:r>
              <a:rPr lang="en-US" sz="3200" dirty="0"/>
              <a:t>do the passengers inside the stagecoach represent?</a:t>
            </a:r>
          </a:p>
          <a:p>
            <a:pPr marL="114300" lvl="0" indent="0">
              <a:buNone/>
            </a:pPr>
            <a:r>
              <a:rPr lang="en-US" sz="3200" dirty="0" smtClean="0"/>
              <a:t>C. Besides </a:t>
            </a:r>
            <a:r>
              <a:rPr lang="en-US" sz="3200" dirty="0"/>
              <a:t>deficits, what other economic danger is the artist pointing to?</a:t>
            </a:r>
          </a:p>
          <a:p>
            <a:pPr marL="114300" lvl="0" indent="0">
              <a:buNone/>
            </a:pPr>
            <a:r>
              <a:rPr lang="en-US" sz="3200" dirty="0" smtClean="0"/>
              <a:t>D. What </a:t>
            </a:r>
            <a:r>
              <a:rPr lang="en-US" sz="3200" dirty="0"/>
              <a:t>opinion is the cartoonist trying to express?</a:t>
            </a:r>
          </a:p>
          <a:p>
            <a:pPr marL="114300" lvl="0" indent="0">
              <a:buNone/>
            </a:pPr>
            <a:endParaRPr lang="en-US" sz="3200" dirty="0"/>
          </a:p>
        </p:txBody>
      </p:sp>
      <p:pic>
        <p:nvPicPr>
          <p:cNvPr id="6" name="Content Placeholder 5" descr="C:\Users\middldo\Desktop\3445572_orig[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209800"/>
            <a:ext cx="4267200" cy="3429000"/>
          </a:xfrm>
          <a:prstGeom prst="rect">
            <a:avLst/>
          </a:prstGeom>
          <a:noFill/>
          <a:ln>
            <a:noFill/>
          </a:ln>
        </p:spPr>
      </p:pic>
    </p:spTree>
    <p:extLst>
      <p:ext uri="{BB962C8B-B14F-4D97-AF65-F5344CB8AC3E}">
        <p14:creationId xmlns:p14="http://schemas.microsoft.com/office/powerpoint/2010/main" val="41618372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Autofit/>
          </a:bodyPr>
          <a:lstStyle/>
          <a:p>
            <a:pPr marL="114300" indent="0">
              <a:buNone/>
            </a:pPr>
            <a:r>
              <a:rPr lang="en-US" sz="2400" dirty="0"/>
              <a:t> Clearly, Americans who were not lucky enough to part of such an elite class were severely dissatisfied by the industrialists’ use of their corporate power. The octopus’ head is representative of the central trust of the Standard Oil Company, composed of a board of trustees headed by Rockefeller. The tentacles represent the way that the trust controlled every aspect of every branch of the Standard Oil Company, across the entire nation. Cartoons such as these led to the widespread distrust of industrialist methods, as the tentacles surrounding the governmental buildings indicate Rockefeller’s use of bribery to influence Congressmen and other officials to prevent the passing of anti-trust and anti-monopoly laws. </a:t>
            </a:r>
          </a:p>
        </p:txBody>
      </p:sp>
      <p:pic>
        <p:nvPicPr>
          <p:cNvPr id="5" name="Picture 4" descr="C:\Users\middldo\Desktop\Standard_oil_octopus_full[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28600"/>
            <a:ext cx="1959991" cy="1447800"/>
          </a:xfrm>
          <a:prstGeom prst="rect">
            <a:avLst/>
          </a:prstGeom>
          <a:noFill/>
          <a:ln>
            <a:noFill/>
          </a:ln>
        </p:spPr>
      </p:pic>
    </p:spTree>
    <p:extLst>
      <p:ext uri="{BB962C8B-B14F-4D97-AF65-F5344CB8AC3E}">
        <p14:creationId xmlns:p14="http://schemas.microsoft.com/office/powerpoint/2010/main" val="35069550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Autofit/>
          </a:bodyPr>
          <a:lstStyle/>
          <a:p>
            <a:pPr marL="114300" indent="0">
              <a:buNone/>
            </a:pPr>
            <a:r>
              <a:rPr lang="en-US" sz="2400" dirty="0"/>
              <a:t> Once such cartoonists revealed to Americans this ultimate corruption in the governmental system, the ruthlessness of industrialists such as Rockefeller became painfully clear and they became an enemy of the public, constantly portrayed in a negative light, causing Americans to have mistrust in corporate systems as a whole. Regardless of how Rockefeller justified and rationalized his methods, his reasoning would not be heard by American workers and consumers, who saw only the unjust consequences of his trusts.</a:t>
            </a:r>
          </a:p>
          <a:p>
            <a:pPr marL="114300" indent="0">
              <a:buNone/>
            </a:pPr>
            <a:endParaRPr lang="en-US" sz="2400" dirty="0"/>
          </a:p>
        </p:txBody>
      </p:sp>
      <p:pic>
        <p:nvPicPr>
          <p:cNvPr id="5" name="Picture 4" descr="C:\Users\middldo\Desktop\Standard_oil_octopus_full[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28600"/>
            <a:ext cx="1959991" cy="1447800"/>
          </a:xfrm>
          <a:prstGeom prst="rect">
            <a:avLst/>
          </a:prstGeom>
          <a:noFill/>
          <a:ln>
            <a:noFill/>
          </a:ln>
        </p:spPr>
      </p:pic>
    </p:spTree>
    <p:extLst>
      <p:ext uri="{BB962C8B-B14F-4D97-AF65-F5344CB8AC3E}">
        <p14:creationId xmlns:p14="http://schemas.microsoft.com/office/powerpoint/2010/main" val="947217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a:t>
            </a:r>
            <a:endParaRPr lang="en-US" dirty="0"/>
          </a:p>
        </p:txBody>
      </p:sp>
      <p:pic>
        <p:nvPicPr>
          <p:cNvPr id="4" name="Content Placeholder 3" descr="C:\Users\middldo\Desktop\lg--the--strong--government-835[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81200" y="1600200"/>
            <a:ext cx="4648200" cy="5257800"/>
          </a:xfrm>
          <a:prstGeom prst="rect">
            <a:avLst/>
          </a:prstGeom>
          <a:noFill/>
          <a:ln>
            <a:noFill/>
          </a:ln>
        </p:spPr>
      </p:pic>
    </p:spTree>
    <p:extLst>
      <p:ext uri="{BB962C8B-B14F-4D97-AF65-F5344CB8AC3E}">
        <p14:creationId xmlns:p14="http://schemas.microsoft.com/office/powerpoint/2010/main" val="3167503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pic>
        <p:nvPicPr>
          <p:cNvPr id="5" name="Content Placeholder 4" descr="C:\Users\middldo\Desktop\Standard_oil_octopus_full[1].jpg"/>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09600" y="2590800"/>
            <a:ext cx="3886200" cy="2712053"/>
          </a:xfrm>
          <a:prstGeom prst="rect">
            <a:avLst/>
          </a:prstGeom>
          <a:noFill/>
          <a:ln>
            <a:noFill/>
          </a:ln>
        </p:spPr>
      </p:pic>
      <p:sp>
        <p:nvSpPr>
          <p:cNvPr id="3" name="Content Placeholder 2"/>
          <p:cNvSpPr>
            <a:spLocks noGrp="1"/>
          </p:cNvSpPr>
          <p:nvPr>
            <p:ph sz="half" idx="2"/>
          </p:nvPr>
        </p:nvSpPr>
        <p:spPr>
          <a:xfrm>
            <a:off x="4419600" y="1536192"/>
            <a:ext cx="3886200" cy="5093208"/>
          </a:xfrm>
        </p:spPr>
        <p:txBody>
          <a:bodyPr>
            <a:normAutofit fontScale="92500"/>
          </a:bodyPr>
          <a:lstStyle/>
          <a:p>
            <a:pPr marL="114300" lvl="0" indent="0">
              <a:buNone/>
            </a:pPr>
            <a:r>
              <a:rPr lang="en-US" dirty="0" smtClean="0"/>
              <a:t>A. List </a:t>
            </a:r>
            <a:r>
              <a:rPr lang="en-US" dirty="0"/>
              <a:t>all the symbols that you see in the political cartoon.</a:t>
            </a:r>
          </a:p>
          <a:p>
            <a:pPr marL="114300" lvl="0" indent="0">
              <a:buNone/>
            </a:pPr>
            <a:r>
              <a:rPr lang="en-US" dirty="0" smtClean="0"/>
              <a:t>B. What </a:t>
            </a:r>
            <a:r>
              <a:rPr lang="en-US" dirty="0"/>
              <a:t>or who does the octopus represent?</a:t>
            </a:r>
          </a:p>
          <a:p>
            <a:pPr marL="114300" lvl="0" indent="0">
              <a:buNone/>
            </a:pPr>
            <a:r>
              <a:rPr lang="en-US" dirty="0" smtClean="0"/>
              <a:t>C. How </a:t>
            </a:r>
            <a:r>
              <a:rPr lang="en-US" dirty="0"/>
              <a:t>did the wealthy industrial feel about taking advantage of workers and consumers?</a:t>
            </a:r>
          </a:p>
          <a:p>
            <a:pPr marL="114300" lvl="0" indent="0">
              <a:buNone/>
            </a:pPr>
            <a:r>
              <a:rPr lang="en-US" dirty="0" smtClean="0"/>
              <a:t>D. How </a:t>
            </a:r>
            <a:r>
              <a:rPr lang="en-US" dirty="0"/>
              <a:t>did American’s feel about trust and big business?</a:t>
            </a:r>
          </a:p>
          <a:p>
            <a:endParaRPr lang="en-US" dirty="0"/>
          </a:p>
        </p:txBody>
      </p:sp>
    </p:spTree>
    <p:extLst>
      <p:ext uri="{BB962C8B-B14F-4D97-AF65-F5344CB8AC3E}">
        <p14:creationId xmlns:p14="http://schemas.microsoft.com/office/powerpoint/2010/main" val="1348355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pic>
        <p:nvPicPr>
          <p:cNvPr id="5" name="Content Placeholder 4" descr="C:\Users\middldo\Desktop\The_Bosses_of_the_Senate_by_Joseph_Keppler[1].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1524000"/>
            <a:ext cx="8001000" cy="5105400"/>
          </a:xfrm>
          <a:prstGeom prst="rect">
            <a:avLst/>
          </a:prstGeom>
          <a:noFill/>
          <a:ln>
            <a:noFill/>
          </a:ln>
        </p:spPr>
      </p:pic>
    </p:spTree>
    <p:extLst>
      <p:ext uri="{BB962C8B-B14F-4D97-AF65-F5344CB8AC3E}">
        <p14:creationId xmlns:p14="http://schemas.microsoft.com/office/powerpoint/2010/main" val="21860365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idx="1"/>
          </p:nvPr>
        </p:nvSpPr>
        <p:spPr>
          <a:xfrm>
            <a:off x="304800" y="1524000"/>
            <a:ext cx="7924800" cy="5257800"/>
          </a:xfrm>
        </p:spPr>
        <p:txBody>
          <a:bodyPr>
            <a:noAutofit/>
          </a:bodyPr>
          <a:lstStyle/>
          <a:p>
            <a:pPr marL="114300" indent="0">
              <a:buNone/>
            </a:pPr>
            <a:r>
              <a:rPr lang="en-US" sz="1800" dirty="0"/>
              <a:t>Drawn by Joseph </a:t>
            </a:r>
            <a:r>
              <a:rPr lang="en-US" sz="1800" dirty="0" err="1"/>
              <a:t>Keppler</a:t>
            </a:r>
            <a:r>
              <a:rPr lang="en-US" sz="1800" dirty="0"/>
              <a:t> - a prominent Populist cartoonist for Puck, this 1889 political cartoon attracts attention to the gross power of industrial lobbies over the Senate. Emphasized in "The Bosses of the Senate", industrialists were learning to win their monetary games through the submissive hands of government, specifically the Senate. During this era, much of industry's monetary success sprung from coalitions formed by competing corporations. In order to diminish the hindrance of a free market's price fluctuations (as competition favored decreasing prices), many industries formed internal alliances amongst their corporations to coordinate prices and resource allocations. From this, the monopolists benefited, but the wider public was left behind. Senators, shown here as small but happy, were inclined to play puppets for the fat money sacks of business-backed trusts both because big business provided the overwhelming majority of government tax revenue and industry financed many senator's political assurances. Drawn before the first anti-monopoly law - the Sherman Anti-Trust Law, this cartoon was influenced by </a:t>
            </a:r>
            <a:r>
              <a:rPr lang="en-US" sz="1800" dirty="0" err="1"/>
              <a:t>Keppler's</a:t>
            </a:r>
            <a:r>
              <a:rPr lang="en-US" sz="1800" dirty="0"/>
              <a:t> contemporary perception that congress was subject to the will money sacks of trusts more than it was to the voice of the people. Capital had become the new capitol.</a:t>
            </a:r>
            <a:br>
              <a:rPr lang="en-US" sz="1800" dirty="0"/>
            </a:br>
            <a:endParaRPr lang="en-US" sz="1800" dirty="0"/>
          </a:p>
        </p:txBody>
      </p:sp>
      <p:pic>
        <p:nvPicPr>
          <p:cNvPr id="6" name="Picture 5" descr="C:\Users\middldo\Desktop\The_Bosses_of_the_Senate_by_Joseph_Keppler[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76200"/>
            <a:ext cx="2101850" cy="1447800"/>
          </a:xfrm>
          <a:prstGeom prst="rect">
            <a:avLst/>
          </a:prstGeom>
          <a:noFill/>
          <a:ln>
            <a:noFill/>
          </a:ln>
        </p:spPr>
      </p:pic>
    </p:spTree>
    <p:extLst>
      <p:ext uri="{BB962C8B-B14F-4D97-AF65-F5344CB8AC3E}">
        <p14:creationId xmlns:p14="http://schemas.microsoft.com/office/powerpoint/2010/main" val="1892958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idx="1"/>
          </p:nvPr>
        </p:nvSpPr>
        <p:spPr>
          <a:xfrm>
            <a:off x="304800" y="1524000"/>
            <a:ext cx="7924800" cy="5257800"/>
          </a:xfrm>
        </p:spPr>
        <p:txBody>
          <a:bodyPr>
            <a:noAutofit/>
          </a:bodyPr>
          <a:lstStyle/>
          <a:p>
            <a:pPr marL="114300" indent="0">
              <a:buNone/>
            </a:pPr>
            <a:r>
              <a:rPr lang="en-US" sz="1800" dirty="0"/>
              <a:t>Ensconced by the epitaph "This Senate is of the Monopolist, by the Monopolist, and for the Monopolist", the Senate announces its purpose is to uphold the Monopolist (as opposed to the People). This inscription contradicts the Constitution, and was meant to reveal that the government was moving away from its foundational purpose. Also predominating this image, the huge size of corporate lobbies is contrasted to the small stature of the senators. This disparity, between the pithiness of the legislators and the towering gaze of the industrialists, emphasizes how it was industrialist power that truly occupied the Senate's seats of power. Labeled "Steel Beam Trust", "Copper Trust", "Standard Oil Trust" and other resource "trusts", the imposing figures of corporate trusts reference lobbying trusts created to congressionally clear the way for economic success for corporations such as Carnegie's US Steel, JP Morgan's Railroads, and Rockefeller's Standard Oil. The diminutive door in the second story gallery's far corner is labeled "Public Entrance", whereas the grand aperture to the lower right is titled "Entrance for Monopolists". Trusts' accessibility to the Senate floor is broad and open, while the public's voice is locked out of consideration entirely. The public voice had been expelled by the weight of preeminent monopolies and their financial persuasion.</a:t>
            </a:r>
          </a:p>
          <a:p>
            <a:pPr marL="114300" indent="0">
              <a:buNone/>
            </a:pPr>
            <a:r>
              <a:rPr lang="en-US" sz="1800" dirty="0"/>
              <a:t/>
            </a:r>
            <a:br>
              <a:rPr lang="en-US" sz="1800" dirty="0"/>
            </a:br>
            <a:endParaRPr lang="en-US" sz="1800" dirty="0"/>
          </a:p>
        </p:txBody>
      </p:sp>
      <p:pic>
        <p:nvPicPr>
          <p:cNvPr id="6" name="Picture 5" descr="C:\Users\middldo\Desktop\The_Bosses_of_the_Senate_by_Joseph_Keppler[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76200"/>
            <a:ext cx="2101850" cy="1447800"/>
          </a:xfrm>
          <a:prstGeom prst="rect">
            <a:avLst/>
          </a:prstGeom>
          <a:noFill/>
          <a:ln>
            <a:noFill/>
          </a:ln>
        </p:spPr>
      </p:pic>
    </p:spTree>
    <p:extLst>
      <p:ext uri="{BB962C8B-B14F-4D97-AF65-F5344CB8AC3E}">
        <p14:creationId xmlns:p14="http://schemas.microsoft.com/office/powerpoint/2010/main" val="15698730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sz="half" idx="2"/>
          </p:nvPr>
        </p:nvSpPr>
        <p:spPr>
          <a:xfrm>
            <a:off x="4419600" y="1536192"/>
            <a:ext cx="3886200" cy="5093208"/>
          </a:xfrm>
        </p:spPr>
        <p:txBody>
          <a:bodyPr>
            <a:normAutofit fontScale="85000" lnSpcReduction="20000"/>
          </a:bodyPr>
          <a:lstStyle/>
          <a:p>
            <a:pPr marL="114300" lvl="0" indent="0">
              <a:buNone/>
            </a:pPr>
            <a:r>
              <a:rPr lang="en-US" dirty="0" smtClean="0"/>
              <a:t>A. Why </a:t>
            </a:r>
            <a:r>
              <a:rPr lang="en-US" dirty="0"/>
              <a:t>do you think the businessmen are drawn so large?</a:t>
            </a:r>
          </a:p>
          <a:p>
            <a:pPr marL="114300" lvl="0" indent="0">
              <a:buNone/>
            </a:pPr>
            <a:r>
              <a:rPr lang="en-US" dirty="0" smtClean="0"/>
              <a:t>B. What </a:t>
            </a:r>
            <a:r>
              <a:rPr lang="en-US" dirty="0"/>
              <a:t>are some of the trust that the “fat cats” represent in the political cartoon?</a:t>
            </a:r>
          </a:p>
          <a:p>
            <a:pPr marL="114300" lvl="0" indent="0">
              <a:buNone/>
            </a:pPr>
            <a:r>
              <a:rPr lang="en-US" dirty="0" smtClean="0"/>
              <a:t>C. What </a:t>
            </a:r>
            <a:r>
              <a:rPr lang="en-US" dirty="0"/>
              <a:t>legislative body is seated in this political cartoon?</a:t>
            </a:r>
          </a:p>
          <a:p>
            <a:pPr marL="114300" indent="0">
              <a:buNone/>
            </a:pPr>
            <a:r>
              <a:rPr lang="en-US" dirty="0" smtClean="0"/>
              <a:t>D. Why </a:t>
            </a:r>
            <a:r>
              <a:rPr lang="en-US" dirty="0"/>
              <a:t>would the Monopolists Trust have a larger open door to the Senate floor and the American </a:t>
            </a:r>
            <a:r>
              <a:rPr lang="en-US" dirty="0" smtClean="0"/>
              <a:t>public </a:t>
            </a:r>
            <a:r>
              <a:rPr lang="en-US" dirty="0"/>
              <a:t>have a second floor door?</a:t>
            </a:r>
          </a:p>
        </p:txBody>
      </p:sp>
      <p:pic>
        <p:nvPicPr>
          <p:cNvPr id="6" name="Content Placeholder 5" descr="C:\Users\middldo\Desktop\The_Bosses_of_the_Senate_by_Joseph_Keppl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2400" y="2641213"/>
            <a:ext cx="4191000" cy="3149987"/>
          </a:xfrm>
          <a:prstGeom prst="rect">
            <a:avLst/>
          </a:prstGeom>
          <a:noFill/>
          <a:ln>
            <a:noFill/>
          </a:ln>
        </p:spPr>
      </p:pic>
    </p:spTree>
    <p:extLst>
      <p:ext uri="{BB962C8B-B14F-4D97-AF65-F5344CB8AC3E}">
        <p14:creationId xmlns:p14="http://schemas.microsoft.com/office/powerpoint/2010/main" val="25040285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pic>
        <p:nvPicPr>
          <p:cNvPr id="5" name="Content Placeholder 4" descr="C:\Users\middldo\Desktop\Corbis-E3366[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524000"/>
            <a:ext cx="5029200" cy="5257800"/>
          </a:xfrm>
          <a:prstGeom prst="rect">
            <a:avLst/>
          </a:prstGeom>
          <a:noFill/>
          <a:ln>
            <a:noFill/>
          </a:ln>
        </p:spPr>
      </p:pic>
    </p:spTree>
    <p:extLst>
      <p:ext uri="{BB962C8B-B14F-4D97-AF65-F5344CB8AC3E}">
        <p14:creationId xmlns:p14="http://schemas.microsoft.com/office/powerpoint/2010/main" val="29492266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idx="1"/>
          </p:nvPr>
        </p:nvSpPr>
        <p:spPr>
          <a:xfrm>
            <a:off x="304800" y="1524000"/>
            <a:ext cx="7772400" cy="4953000"/>
          </a:xfrm>
        </p:spPr>
        <p:txBody>
          <a:bodyPr>
            <a:noAutofit/>
          </a:bodyPr>
          <a:lstStyle/>
          <a:p>
            <a:pPr marL="114300" indent="0">
              <a:buNone/>
            </a:pPr>
            <a:r>
              <a:rPr lang="en-US" sz="4400" dirty="0"/>
              <a:t>In the 1880’s, Jacob </a:t>
            </a:r>
            <a:r>
              <a:rPr lang="en-US" sz="4400" dirty="0" smtClean="0"/>
              <a:t>               Sharp </a:t>
            </a:r>
            <a:r>
              <a:rPr lang="en-US" sz="4400" dirty="0"/>
              <a:t>expanded his New York City streetcar business by bribing New York city alderman and other government officials. </a:t>
            </a:r>
          </a:p>
          <a:p>
            <a:pPr marL="114300" indent="0">
              <a:buNone/>
            </a:pPr>
            <a:r>
              <a:rPr lang="en-US" sz="4400" dirty="0"/>
              <a:t> </a:t>
            </a:r>
          </a:p>
          <a:p>
            <a:pPr marL="114300" indent="0">
              <a:buNone/>
            </a:pPr>
            <a:r>
              <a:rPr lang="en-US" sz="1800" dirty="0"/>
              <a:t/>
            </a:r>
            <a:br>
              <a:rPr lang="en-US" sz="1800" dirty="0"/>
            </a:br>
            <a:endParaRPr lang="en-US" sz="1800" dirty="0"/>
          </a:p>
        </p:txBody>
      </p:sp>
      <p:pic>
        <p:nvPicPr>
          <p:cNvPr id="5" name="Picture 4" descr="C:\Users\middldo\Desktop\Corbis-E3366[1].jpg"/>
          <p:cNvPicPr/>
          <p:nvPr/>
        </p:nvPicPr>
        <p:blipFill>
          <a:blip r:embed="rId2">
            <a:extLst>
              <a:ext uri="{28A0092B-C50C-407E-A947-70E740481C1C}">
                <a14:useLocalDpi xmlns:a14="http://schemas.microsoft.com/office/drawing/2010/main" val="0"/>
              </a:ext>
            </a:extLst>
          </a:blip>
          <a:srcRect/>
          <a:stretch>
            <a:fillRect/>
          </a:stretch>
        </p:blipFill>
        <p:spPr bwMode="auto">
          <a:xfrm>
            <a:off x="6096000" y="76201"/>
            <a:ext cx="2332990" cy="2285999"/>
          </a:xfrm>
          <a:prstGeom prst="rect">
            <a:avLst/>
          </a:prstGeom>
          <a:noFill/>
          <a:ln>
            <a:noFill/>
          </a:ln>
        </p:spPr>
      </p:pic>
    </p:spTree>
    <p:extLst>
      <p:ext uri="{BB962C8B-B14F-4D97-AF65-F5344CB8AC3E}">
        <p14:creationId xmlns:p14="http://schemas.microsoft.com/office/powerpoint/2010/main" val="36810939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sz="half" idx="2"/>
          </p:nvPr>
        </p:nvSpPr>
        <p:spPr>
          <a:xfrm>
            <a:off x="4419600" y="1536192"/>
            <a:ext cx="3886200" cy="5093208"/>
          </a:xfrm>
        </p:spPr>
        <p:txBody>
          <a:bodyPr>
            <a:normAutofit/>
          </a:bodyPr>
          <a:lstStyle/>
          <a:p>
            <a:pPr marL="411480" lvl="1" indent="0">
              <a:buNone/>
            </a:pPr>
            <a:r>
              <a:rPr lang="en-US" dirty="0" smtClean="0"/>
              <a:t>A. What </a:t>
            </a:r>
            <a:r>
              <a:rPr lang="en-US" dirty="0"/>
              <a:t>symbols represent the corruption of city government?</a:t>
            </a:r>
          </a:p>
          <a:p>
            <a:pPr marL="411480" lvl="1" indent="0">
              <a:buNone/>
            </a:pPr>
            <a:r>
              <a:rPr lang="en-US" dirty="0" smtClean="0"/>
              <a:t>B. According </a:t>
            </a:r>
            <a:r>
              <a:rPr lang="en-US" dirty="0"/>
              <a:t>to the </a:t>
            </a:r>
            <a:r>
              <a:rPr lang="en-US" dirty="0" smtClean="0"/>
              <a:t>cartoonist</a:t>
            </a:r>
            <a:r>
              <a:rPr lang="en-US" dirty="0"/>
              <a:t>, what is the effect of the street railroad monopoly on the taxpayer? </a:t>
            </a:r>
          </a:p>
          <a:p>
            <a:pPr marL="411480" lvl="1" indent="0">
              <a:buNone/>
            </a:pPr>
            <a:r>
              <a:rPr lang="en-US" dirty="0" smtClean="0"/>
              <a:t>C. How </a:t>
            </a:r>
            <a:r>
              <a:rPr lang="en-US" dirty="0"/>
              <a:t>does the political cartoon illustrate the problems with many city governments during the Gilded Age period?</a:t>
            </a:r>
          </a:p>
          <a:p>
            <a:pPr marL="114300" lvl="0" indent="0">
              <a:buNone/>
            </a:pPr>
            <a:endParaRPr lang="en-US" dirty="0"/>
          </a:p>
        </p:txBody>
      </p:sp>
      <p:pic>
        <p:nvPicPr>
          <p:cNvPr id="7" name="Content Placeholder 6" descr="C:\Users\middldo\Desktop\Corbis-E3366[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09600" y="1676401"/>
            <a:ext cx="3581400" cy="4419599"/>
          </a:xfrm>
          <a:prstGeom prst="rect">
            <a:avLst/>
          </a:prstGeom>
          <a:noFill/>
          <a:ln>
            <a:noFill/>
          </a:ln>
        </p:spPr>
      </p:pic>
    </p:spTree>
    <p:extLst>
      <p:ext uri="{BB962C8B-B14F-4D97-AF65-F5344CB8AC3E}">
        <p14:creationId xmlns:p14="http://schemas.microsoft.com/office/powerpoint/2010/main" val="11689653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pic>
        <p:nvPicPr>
          <p:cNvPr id="5" name="Content Placeholder 4" descr="C:\Users\middldo\Desktop\chineseexclusionact[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5000" y="1600200"/>
            <a:ext cx="4876800" cy="5153025"/>
          </a:xfrm>
          <a:prstGeom prst="rect">
            <a:avLst/>
          </a:prstGeom>
          <a:noFill/>
          <a:ln>
            <a:noFill/>
          </a:ln>
        </p:spPr>
      </p:pic>
    </p:spTree>
    <p:extLst>
      <p:ext uri="{BB962C8B-B14F-4D97-AF65-F5344CB8AC3E}">
        <p14:creationId xmlns:p14="http://schemas.microsoft.com/office/powerpoint/2010/main" val="18347444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000" dirty="0"/>
              <a:t>The cartoon pictures above displays the racist cruelty </a:t>
            </a:r>
            <a:r>
              <a:rPr lang="en-US" sz="2000" dirty="0" smtClean="0"/>
              <a:t>                    expressed </a:t>
            </a:r>
            <a:r>
              <a:rPr lang="en-US" sz="2000" dirty="0"/>
              <a:t>in the Chinese Exclusion act. The ‘allow list’ seems hyperbolic but when though about is true. Communists, Socialists, etc… were all allowed to enter into the USA but the Chinese were forbidden because they were stereotyped to only stay for a few years then leave with the American money they made. The cartoon also emphasizes the American virtues of freedom and liberty on the gate and America as a melting pot. The act was very controversial because it was actually based on racial discriminatory stereotypes which went against much of which America was about. The Chinese worked on the railroads for long periods of time and many were dubbed as all unskilled laborers who were stealing jobs from other Americans then moving out of the country. This stereotype was the basis for the Chinese Exclusion Act. Some, with great difficulty were able to gain access and immigrate to the USA with permission from the government, but this was near impossible to do. The cartoon displays how the Chinese were unfairly locked out of American because of their race and were unable to obtain citizenship.</a:t>
            </a:r>
          </a:p>
          <a:p>
            <a:r>
              <a:rPr lang="en-US" sz="1800" dirty="0"/>
              <a:t> </a:t>
            </a:r>
          </a:p>
          <a:p>
            <a:pPr marL="114300" indent="0">
              <a:buNone/>
            </a:pPr>
            <a:r>
              <a:rPr lang="en-US" sz="1800" dirty="0"/>
              <a:t/>
            </a:r>
            <a:br>
              <a:rPr lang="en-US" sz="1800" dirty="0"/>
            </a:br>
            <a:endParaRPr lang="en-US" sz="1800" dirty="0"/>
          </a:p>
        </p:txBody>
      </p:sp>
      <p:pic>
        <p:nvPicPr>
          <p:cNvPr id="5" name="Picture 4" descr="C:\Users\middldo\Desktop\chineseexclusionact[1].jpg"/>
          <p:cNvPicPr/>
          <p:nvPr/>
        </p:nvPicPr>
        <p:blipFill>
          <a:blip r:embed="rId3">
            <a:extLst>
              <a:ext uri="{28A0092B-C50C-407E-A947-70E740481C1C}">
                <a14:useLocalDpi xmlns:a14="http://schemas.microsoft.com/office/drawing/2010/main" val="0"/>
              </a:ext>
            </a:extLst>
          </a:blip>
          <a:srcRect/>
          <a:stretch>
            <a:fillRect/>
          </a:stretch>
        </p:blipFill>
        <p:spPr bwMode="auto">
          <a:xfrm>
            <a:off x="6781800" y="0"/>
            <a:ext cx="1676400" cy="1828800"/>
          </a:xfrm>
          <a:prstGeom prst="rect">
            <a:avLst/>
          </a:prstGeom>
          <a:noFill/>
          <a:ln>
            <a:noFill/>
          </a:ln>
        </p:spPr>
      </p:pic>
    </p:spTree>
    <p:extLst>
      <p:ext uri="{BB962C8B-B14F-4D97-AF65-F5344CB8AC3E}">
        <p14:creationId xmlns:p14="http://schemas.microsoft.com/office/powerpoint/2010/main" val="25820394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a:t>
            </a:r>
            <a:endParaRPr lang="en-US" dirty="0"/>
          </a:p>
        </p:txBody>
      </p:sp>
      <p:sp>
        <p:nvSpPr>
          <p:cNvPr id="3" name="Content Placeholder 2"/>
          <p:cNvSpPr>
            <a:spLocks noGrp="1"/>
          </p:cNvSpPr>
          <p:nvPr>
            <p:ph idx="1"/>
          </p:nvPr>
        </p:nvSpPr>
        <p:spPr/>
        <p:txBody>
          <a:bodyPr/>
          <a:lstStyle/>
          <a:p>
            <a:pPr marL="114300" indent="0">
              <a:buNone/>
            </a:pPr>
            <a:r>
              <a:rPr lang="en-US" dirty="0"/>
              <a:t>This political cartoon from the period </a:t>
            </a:r>
            <a:r>
              <a:rPr lang="en-US" dirty="0" smtClean="0"/>
              <a:t>                   of </a:t>
            </a:r>
            <a:r>
              <a:rPr lang="en-US" dirty="0"/>
              <a:t>Reconstruction depicts how Southern society was oppressed by Radical Republican policies. The main congressional action that led to the Southern viewpoint expressed in this cartoon is the military occupation of the former </a:t>
            </a:r>
            <a:r>
              <a:rPr lang="en-US" dirty="0" smtClean="0"/>
              <a:t>Confederate </a:t>
            </a:r>
            <a:r>
              <a:rPr lang="en-US" dirty="0"/>
              <a:t>states from 1865 to 1877. Thus this cartoon shows that Reconstruction was a burden on the South and was forced on the South by the federal government. </a:t>
            </a:r>
          </a:p>
          <a:p>
            <a:pPr marL="114300" indent="0">
              <a:buNone/>
            </a:pPr>
            <a:endParaRPr lang="en-US" dirty="0"/>
          </a:p>
        </p:txBody>
      </p:sp>
      <p:pic>
        <p:nvPicPr>
          <p:cNvPr id="5" name="Picture 4" descr="C:\Users\middldo\Desktop\lg--the--strong--government-835[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4600" y="51816"/>
            <a:ext cx="2039620" cy="2057399"/>
          </a:xfrm>
          <a:prstGeom prst="rect">
            <a:avLst/>
          </a:prstGeom>
          <a:noFill/>
          <a:ln>
            <a:noFill/>
          </a:ln>
        </p:spPr>
      </p:pic>
    </p:spTree>
    <p:extLst>
      <p:ext uri="{BB962C8B-B14F-4D97-AF65-F5344CB8AC3E}">
        <p14:creationId xmlns:p14="http://schemas.microsoft.com/office/powerpoint/2010/main" val="32431085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sz="half" idx="2"/>
          </p:nvPr>
        </p:nvSpPr>
        <p:spPr>
          <a:xfrm>
            <a:off x="4419600" y="1536192"/>
            <a:ext cx="3886200" cy="5093208"/>
          </a:xfrm>
        </p:spPr>
        <p:txBody>
          <a:bodyPr>
            <a:normAutofit lnSpcReduction="10000"/>
          </a:bodyPr>
          <a:lstStyle/>
          <a:p>
            <a:pPr marL="411480" lvl="1" indent="0">
              <a:buNone/>
            </a:pPr>
            <a:r>
              <a:rPr lang="en-US" sz="2800" dirty="0" smtClean="0"/>
              <a:t>A. What </a:t>
            </a:r>
            <a:r>
              <a:rPr lang="en-US" sz="2800" dirty="0"/>
              <a:t>group was denied entry? Why?</a:t>
            </a:r>
          </a:p>
          <a:p>
            <a:pPr marL="411480" lvl="1" indent="0">
              <a:buNone/>
            </a:pPr>
            <a:r>
              <a:rPr lang="en-US" sz="2800" dirty="0" smtClean="0"/>
              <a:t>B. What </a:t>
            </a:r>
            <a:r>
              <a:rPr lang="en-US" sz="2800" dirty="0"/>
              <a:t>group or groups were welcome? Why?</a:t>
            </a:r>
          </a:p>
          <a:p>
            <a:pPr marL="411480" lvl="1" indent="0">
              <a:buNone/>
            </a:pPr>
            <a:r>
              <a:rPr lang="en-US" sz="2800" dirty="0" smtClean="0"/>
              <a:t>C. What </a:t>
            </a:r>
            <a:r>
              <a:rPr lang="en-US" sz="2800" dirty="0"/>
              <a:t>country is located on the other side of the “Golden Gate of Liberty”?</a:t>
            </a:r>
          </a:p>
          <a:p>
            <a:pPr marL="114300" indent="0">
              <a:buNone/>
            </a:pPr>
            <a:r>
              <a:rPr lang="en-US" dirty="0" smtClean="0"/>
              <a:t>    How </a:t>
            </a:r>
            <a:r>
              <a:rPr lang="en-US" dirty="0"/>
              <a:t>do you know </a:t>
            </a:r>
            <a:r>
              <a:rPr lang="en-US" dirty="0" smtClean="0"/>
              <a:t>  </a:t>
            </a:r>
          </a:p>
          <a:p>
            <a:pPr marL="114300" indent="0">
              <a:buNone/>
            </a:pPr>
            <a:r>
              <a:rPr lang="en-US" dirty="0"/>
              <a:t> </a:t>
            </a:r>
            <a:r>
              <a:rPr lang="en-US" dirty="0" smtClean="0"/>
              <a:t>   this</a:t>
            </a:r>
            <a:r>
              <a:rPr lang="en-US" dirty="0"/>
              <a:t>?</a:t>
            </a:r>
          </a:p>
          <a:p>
            <a:endParaRPr lang="en-US" dirty="0"/>
          </a:p>
          <a:p>
            <a:pPr marL="114300" lvl="0" indent="0">
              <a:buNone/>
            </a:pPr>
            <a:endParaRPr lang="en-US" dirty="0"/>
          </a:p>
        </p:txBody>
      </p:sp>
      <p:pic>
        <p:nvPicPr>
          <p:cNvPr id="6" name="Content Placeholder 5" descr="C:\Users\middldo\Desktop\chineseexclusionact[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1755648"/>
            <a:ext cx="4066032" cy="4571333"/>
          </a:xfrm>
          <a:prstGeom prst="rect">
            <a:avLst/>
          </a:prstGeom>
          <a:noFill/>
          <a:ln>
            <a:noFill/>
          </a:ln>
        </p:spPr>
      </p:pic>
    </p:spTree>
    <p:extLst>
      <p:ext uri="{BB962C8B-B14F-4D97-AF65-F5344CB8AC3E}">
        <p14:creationId xmlns:p14="http://schemas.microsoft.com/office/powerpoint/2010/main" val="17167719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pic>
        <p:nvPicPr>
          <p:cNvPr id="5" name="Content Placeholder 4" descr="C:\Users\middldo\Desktop\imagesCAZDQDMS.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905000"/>
            <a:ext cx="6324600" cy="4572000"/>
          </a:xfrm>
          <a:prstGeom prst="rect">
            <a:avLst/>
          </a:prstGeom>
          <a:noFill/>
          <a:ln>
            <a:noFill/>
          </a:ln>
        </p:spPr>
      </p:pic>
    </p:spTree>
    <p:extLst>
      <p:ext uri="{BB962C8B-B14F-4D97-AF65-F5344CB8AC3E}">
        <p14:creationId xmlns:p14="http://schemas.microsoft.com/office/powerpoint/2010/main" val="2550580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1800" dirty="0"/>
              <a:t> </a:t>
            </a:r>
            <a:r>
              <a:rPr lang="en-US" sz="2400" dirty="0"/>
              <a:t>The political cartoon “Where the Blame Lies” </a:t>
            </a:r>
            <a:r>
              <a:rPr lang="en-US" sz="2400" dirty="0" smtClean="0"/>
              <a:t>                        by </a:t>
            </a:r>
            <a:r>
              <a:rPr lang="en-US" sz="2400" dirty="0"/>
              <a:t>Grant E .Hamilton is an illustration of the view of immigrants that many American citizens in the late 19th century held. It was originally published in Judge on April 4th 1891 in New York. The author, Grant E. Hamilton was one of the most well-known cartoon artists of the time period. “Where the Blame Lies” shows Uncle Sam looking down disapprovingly upon recently arriving Immigrants to America. Uncle Sam represents the whole of America as a personification of American values. The cartoon maker obviously believes that the values of America would not be upheld by many of these immigrants that he portrays in his cartoon. He attempts to provide what he believes is a view of immigrants that is shared by the average man.</a:t>
            </a:r>
            <a:br>
              <a:rPr lang="en-US" sz="2400" dirty="0"/>
            </a:br>
            <a:endParaRPr lang="en-US" sz="2400" dirty="0"/>
          </a:p>
          <a:p>
            <a:pPr marL="114300" indent="0">
              <a:buNone/>
            </a:pPr>
            <a:r>
              <a:rPr lang="en-US" sz="1800" dirty="0"/>
              <a:t/>
            </a:r>
            <a:br>
              <a:rPr lang="en-US" sz="1800" dirty="0"/>
            </a:br>
            <a:endParaRPr lang="en-US" sz="1800" dirty="0"/>
          </a:p>
        </p:txBody>
      </p:sp>
      <p:pic>
        <p:nvPicPr>
          <p:cNvPr id="6" name="Picture 5" descr="C:\Users\middldo\Desktop\imagesCAZDQDMS.jpg"/>
          <p:cNvPicPr/>
          <p:nvPr/>
        </p:nvPicPr>
        <p:blipFill>
          <a:blip r:embed="rId3">
            <a:extLst>
              <a:ext uri="{28A0092B-C50C-407E-A947-70E740481C1C}">
                <a14:useLocalDpi xmlns:a14="http://schemas.microsoft.com/office/drawing/2010/main" val="0"/>
              </a:ext>
            </a:extLst>
          </a:blip>
          <a:srcRect/>
          <a:stretch>
            <a:fillRect/>
          </a:stretch>
        </p:blipFill>
        <p:spPr bwMode="auto">
          <a:xfrm>
            <a:off x="6205728" y="152400"/>
            <a:ext cx="2244725" cy="1667255"/>
          </a:xfrm>
          <a:prstGeom prst="rect">
            <a:avLst/>
          </a:prstGeom>
          <a:noFill/>
          <a:ln>
            <a:noFill/>
          </a:ln>
        </p:spPr>
      </p:pic>
    </p:spTree>
    <p:extLst>
      <p:ext uri="{BB962C8B-B14F-4D97-AF65-F5344CB8AC3E}">
        <p14:creationId xmlns:p14="http://schemas.microsoft.com/office/powerpoint/2010/main" val="32003114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000" dirty="0"/>
              <a:t>In the late 19th century, the number of immigrants </a:t>
            </a:r>
            <a:r>
              <a:rPr lang="en-US" sz="2000" dirty="0" smtClean="0"/>
              <a:t>                                     to </a:t>
            </a:r>
            <a:r>
              <a:rPr lang="en-US" sz="2000" dirty="0"/>
              <a:t>America reached new heights. These new immigrants were different from previous immigrants. The previous immigrants had been from the more traditionally democratic states of Western Europe while the numerous new immigrants were mainly from Eastern Europe. They came from Eastern European countries, ones who generally had a history of being either a dictatorship or a socialist regime. Their political views were at many times contrary to many of the American people and this scared the Americans because they believed it could be possible that the sheer number of immigrants could eventually overwhelm them. This is the reason that in the cartoon one of the men is labeled German Socialist and another is labeled Russian anarchist. Not only does the cartoon illustrate the fear felt by the common man toward political ends, but also toward his fear for his job.</a:t>
            </a:r>
            <a:r>
              <a:rPr lang="en-US" sz="2400" dirty="0"/>
              <a:t/>
            </a:r>
            <a:br>
              <a:rPr lang="en-US" sz="2400" dirty="0"/>
            </a:br>
            <a:endParaRPr lang="en-US" sz="2400" dirty="0"/>
          </a:p>
          <a:p>
            <a:pPr marL="114300" indent="0">
              <a:buNone/>
            </a:pPr>
            <a:r>
              <a:rPr lang="en-US" sz="1800" dirty="0"/>
              <a:t/>
            </a:r>
            <a:br>
              <a:rPr lang="en-US" sz="1800" dirty="0"/>
            </a:br>
            <a:endParaRPr lang="en-US" sz="1800" dirty="0"/>
          </a:p>
        </p:txBody>
      </p:sp>
      <p:pic>
        <p:nvPicPr>
          <p:cNvPr id="6" name="Picture 5" descr="C:\Users\middldo\Desktop\imagesCAZDQDMS.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52399"/>
            <a:ext cx="2514600" cy="1667255"/>
          </a:xfrm>
          <a:prstGeom prst="rect">
            <a:avLst/>
          </a:prstGeom>
          <a:noFill/>
          <a:ln>
            <a:noFill/>
          </a:ln>
        </p:spPr>
      </p:pic>
    </p:spTree>
    <p:extLst>
      <p:ext uri="{BB962C8B-B14F-4D97-AF65-F5344CB8AC3E}">
        <p14:creationId xmlns:p14="http://schemas.microsoft.com/office/powerpoint/2010/main" val="20524129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000" dirty="0"/>
              <a:t>Many of the immigrants were severally poor and </a:t>
            </a:r>
            <a:r>
              <a:rPr lang="en-US" sz="2000" dirty="0" smtClean="0"/>
              <a:t>                                therefore </a:t>
            </a:r>
            <a:r>
              <a:rPr lang="en-US" sz="2000" dirty="0"/>
              <a:t>willing to work for much lower wages. This threatened the job security of many of these Americans and eventually became part of the leading charge for advocates of immigration reform. This cartoon advocates for immigration reform because it paints a picture of the immigrants that would be left out in a reformation as criminals or paupers or people with extremely different political beliefs. Hamilton’s charge against immigration is mainly intended for the common man, and seeks to make him think that immigrants are different from him in both political and moral forms and also that they are dangerous to him because they undermine his job security. It is a very important cartoon because it provides a glimpse into the ideology behind the beginning of immigration reform. The name “Where the Blame Lies” implies that the blame of many issues lies directly upon the back of the many newly arrived immigrants to the American continent.</a:t>
            </a:r>
          </a:p>
          <a:p>
            <a:pPr marL="114300" indent="0">
              <a:buNone/>
            </a:pPr>
            <a:r>
              <a:rPr lang="en-US" sz="1800" dirty="0"/>
              <a:t/>
            </a:r>
            <a:br>
              <a:rPr lang="en-US" sz="1800" dirty="0"/>
            </a:br>
            <a:endParaRPr lang="en-US" sz="1800" dirty="0"/>
          </a:p>
        </p:txBody>
      </p:sp>
      <p:pic>
        <p:nvPicPr>
          <p:cNvPr id="6" name="Picture 5" descr="C:\Users\middldo\Desktop\imagesCAZDQDMS.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52399"/>
            <a:ext cx="2514600" cy="1667255"/>
          </a:xfrm>
          <a:prstGeom prst="rect">
            <a:avLst/>
          </a:prstGeom>
          <a:noFill/>
          <a:ln>
            <a:noFill/>
          </a:ln>
        </p:spPr>
      </p:pic>
    </p:spTree>
    <p:extLst>
      <p:ext uri="{BB962C8B-B14F-4D97-AF65-F5344CB8AC3E}">
        <p14:creationId xmlns:p14="http://schemas.microsoft.com/office/powerpoint/2010/main" val="9878053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sz="half" idx="2"/>
          </p:nvPr>
        </p:nvSpPr>
        <p:spPr>
          <a:xfrm>
            <a:off x="4419600" y="1536192"/>
            <a:ext cx="3886200" cy="5093208"/>
          </a:xfrm>
        </p:spPr>
        <p:txBody>
          <a:bodyPr>
            <a:normAutofit/>
          </a:bodyPr>
          <a:lstStyle/>
          <a:p>
            <a:pPr marL="114300" indent="0">
              <a:buNone/>
            </a:pPr>
            <a:r>
              <a:rPr lang="en-US" dirty="0"/>
              <a:t>Which political issue does this cartoon illustrate? </a:t>
            </a:r>
          </a:p>
          <a:p>
            <a:pPr marL="411480" lvl="1" indent="0">
              <a:buNone/>
            </a:pPr>
            <a:r>
              <a:rPr lang="en-US" dirty="0" smtClean="0"/>
              <a:t>A.  </a:t>
            </a:r>
            <a:r>
              <a:rPr lang="en-US" dirty="0"/>
              <a:t>the effects of unchecked immigration </a:t>
            </a:r>
          </a:p>
          <a:p>
            <a:pPr marL="411480" lvl="1" indent="0">
              <a:buNone/>
            </a:pPr>
            <a:r>
              <a:rPr lang="en-US" dirty="0" smtClean="0"/>
              <a:t>B. the </a:t>
            </a:r>
            <a:r>
              <a:rPr lang="en-US" dirty="0"/>
              <a:t>health effects of the factory system </a:t>
            </a:r>
          </a:p>
          <a:p>
            <a:pPr marL="411480" lvl="1" indent="0">
              <a:buNone/>
            </a:pPr>
            <a:r>
              <a:rPr lang="en-US" dirty="0" smtClean="0"/>
              <a:t>C. the </a:t>
            </a:r>
            <a:r>
              <a:rPr lang="en-US" dirty="0"/>
              <a:t>effects of low American wages </a:t>
            </a:r>
          </a:p>
          <a:p>
            <a:pPr marL="411480" lvl="1" indent="0">
              <a:buNone/>
            </a:pPr>
            <a:r>
              <a:rPr lang="en-US" dirty="0" smtClean="0"/>
              <a:t>D. the </a:t>
            </a:r>
            <a:r>
              <a:rPr lang="en-US" dirty="0"/>
              <a:t>effects of prohibiting alcohol on society</a:t>
            </a:r>
          </a:p>
          <a:p>
            <a:pPr marL="114300" indent="0">
              <a:buNone/>
            </a:pPr>
            <a:endParaRPr lang="en-US" dirty="0"/>
          </a:p>
          <a:p>
            <a:pPr marL="114300" lvl="0" indent="0">
              <a:buNone/>
            </a:pPr>
            <a:endParaRPr lang="en-US" dirty="0"/>
          </a:p>
        </p:txBody>
      </p:sp>
      <p:pic>
        <p:nvPicPr>
          <p:cNvPr id="7" name="Content Placeholder 6" descr="C:\Users\middldo\Desktop\imagesCAZDQDMS.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2286000"/>
            <a:ext cx="3962399" cy="3124199"/>
          </a:xfrm>
          <a:prstGeom prst="rect">
            <a:avLst/>
          </a:prstGeom>
          <a:noFill/>
          <a:ln>
            <a:noFill/>
          </a:ln>
        </p:spPr>
      </p:pic>
    </p:spTree>
    <p:extLst>
      <p:ext uri="{BB962C8B-B14F-4D97-AF65-F5344CB8AC3E}">
        <p14:creationId xmlns:p14="http://schemas.microsoft.com/office/powerpoint/2010/main" val="2342004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pic>
        <p:nvPicPr>
          <p:cNvPr id="6" name="Content Placeholder 5" descr="C:\Users\middldo\Desktop\Welcome%20Arc[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7162800" cy="4876800"/>
          </a:xfrm>
          <a:prstGeom prst="rect">
            <a:avLst/>
          </a:prstGeom>
          <a:noFill/>
          <a:ln>
            <a:noFill/>
          </a:ln>
        </p:spPr>
      </p:pic>
    </p:spTree>
    <p:extLst>
      <p:ext uri="{BB962C8B-B14F-4D97-AF65-F5344CB8AC3E}">
        <p14:creationId xmlns:p14="http://schemas.microsoft.com/office/powerpoint/2010/main" val="18427583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400" dirty="0"/>
              <a:t>In the first cartoon, we see Uncle Sam </a:t>
            </a:r>
            <a:r>
              <a:rPr lang="en-US" sz="2400" dirty="0" smtClean="0"/>
              <a:t>                         extending </a:t>
            </a:r>
            <a:r>
              <a:rPr lang="en-US" sz="2400" dirty="0"/>
              <a:t>his arms to welcome a group of immigrants. While the origins of these immigrants is not specific, we can see that they are escaping "demons" such as war (here, students might also list famine, poverty, and political/religious oppression). Uncle Sam is standing onboard the "U.S. Ark of Refuge." To the left is a sign that reads, "free education, free land, free speech, free ballot, free lunch," a commentary on all that the United States has to offer. Above the immigrants reads another sign: "no oppressive taxes, no expensive kings, no compulsory military service, no knouts or dungeons." For those wondering, a knout is a type of whip with multiple tips. Finally, students might also point out that the immigrants appear rather well-kept.</a:t>
            </a:r>
          </a:p>
          <a:p>
            <a:pPr marL="114300" indent="0">
              <a:buNone/>
            </a:pPr>
            <a:endParaRPr lang="en-US" sz="2400" dirty="0"/>
          </a:p>
        </p:txBody>
      </p:sp>
      <p:pic>
        <p:nvPicPr>
          <p:cNvPr id="5" name="Picture 4" descr="C:\Users\middldo\Desktop\Welcome%20Arc[1].jpg"/>
          <p:cNvPicPr/>
          <p:nvPr/>
        </p:nvPicPr>
        <p:blipFill>
          <a:blip r:embed="rId3">
            <a:extLst>
              <a:ext uri="{28A0092B-C50C-407E-A947-70E740481C1C}">
                <a14:useLocalDpi xmlns:a14="http://schemas.microsoft.com/office/drawing/2010/main" val="0"/>
              </a:ext>
            </a:extLst>
          </a:blip>
          <a:srcRect/>
          <a:stretch>
            <a:fillRect/>
          </a:stretch>
        </p:blipFill>
        <p:spPr bwMode="auto">
          <a:xfrm>
            <a:off x="5245608" y="76200"/>
            <a:ext cx="3223260" cy="1828799"/>
          </a:xfrm>
          <a:prstGeom prst="rect">
            <a:avLst/>
          </a:prstGeom>
          <a:noFill/>
          <a:ln>
            <a:noFill/>
          </a:ln>
        </p:spPr>
      </p:pic>
    </p:spTree>
    <p:extLst>
      <p:ext uri="{BB962C8B-B14F-4D97-AF65-F5344CB8AC3E}">
        <p14:creationId xmlns:p14="http://schemas.microsoft.com/office/powerpoint/2010/main" val="22134907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400" dirty="0"/>
              <a:t>  </a:t>
            </a:r>
            <a:r>
              <a:rPr lang="en-US" sz="1800" dirty="0"/>
              <a:t>The cartoon </a:t>
            </a:r>
            <a:r>
              <a:rPr lang="en-US" sz="1800" i="1" dirty="0"/>
              <a:t>Welcome to All!</a:t>
            </a:r>
            <a:r>
              <a:rPr lang="en-US" sz="1800" dirty="0"/>
              <a:t> expresses new </a:t>
            </a:r>
            <a:r>
              <a:rPr lang="en-US" sz="1800" dirty="0" smtClean="0"/>
              <a:t>                                                immigrants</a:t>
            </a:r>
            <a:r>
              <a:rPr lang="en-US" sz="1800" dirty="0"/>
              <a:t>' positive outlook on starting a new life in America, and it depicts the country as a land of freedom and opportunity. In the image, Uncle Sam, a representative of America, welcomes people from various nations with open arms. He and the </a:t>
            </a:r>
            <a:r>
              <a:rPr lang="en-US" sz="1800" i="1" dirty="0"/>
              <a:t>U.S. Ark of Refuge</a:t>
            </a:r>
            <a:r>
              <a:rPr lang="en-US" sz="1800" dirty="0"/>
              <a:t> mirror Noah and the ark. Uncle Sam is shown leading the immigrants away from the darkness of their home countries and into the "U.S. Ark of Refuge." The author of the cartoon, Austrian-born Joseph </a:t>
            </a:r>
            <a:r>
              <a:rPr lang="en-US" sz="1800" dirty="0" err="1"/>
              <a:t>Keppler</a:t>
            </a:r>
            <a:r>
              <a:rPr lang="en-US" sz="1800" dirty="0"/>
              <a:t>, was an immigrant himself. Upon arriving to the United States, he founded </a:t>
            </a:r>
            <a:r>
              <a:rPr lang="en-US" sz="1800" i="1" dirty="0"/>
              <a:t>Puck,</a:t>
            </a:r>
            <a:r>
              <a:rPr lang="en-US" sz="1800" dirty="0"/>
              <a:t> America's first successful humor magazine, which became wildly popular with a large audience. </a:t>
            </a:r>
            <a:r>
              <a:rPr lang="en-US" sz="1800" dirty="0" err="1"/>
              <a:t>Keppler</a:t>
            </a:r>
            <a:r>
              <a:rPr lang="en-US" sz="1800" dirty="0"/>
              <a:t> became highly influential. His personal success allowed him to view the American Dream in a positive way, which is indicated in the cartoon. </a:t>
            </a:r>
            <a:r>
              <a:rPr lang="en-US" sz="1800" i="1" dirty="0"/>
              <a:t>Welcome to All!</a:t>
            </a:r>
            <a:r>
              <a:rPr lang="en-US" sz="1800" dirty="0"/>
              <a:t> was published in </a:t>
            </a:r>
            <a:r>
              <a:rPr lang="en-US" sz="1800" i="1" dirty="0"/>
              <a:t>Puck</a:t>
            </a:r>
            <a:r>
              <a:rPr lang="en-US" sz="1800" dirty="0"/>
              <a:t> in 1880, around the time when the country witnessed a tremendous wave of immigrants from southern and eastern Europe. There were several reasons for immigrants wanting to come to America, including persecution and widespread poverty in their mother country. Although most immigrants faced grim reality and a hard new life, this cartoon focuses on conveying the initial optimistic beliefs of new immigrants wanting to begin a new life in the U.S.</a:t>
            </a:r>
          </a:p>
          <a:p>
            <a:pPr marL="114300" indent="0">
              <a:buNone/>
            </a:pPr>
            <a:endParaRPr lang="en-US" sz="2400" dirty="0"/>
          </a:p>
        </p:txBody>
      </p:sp>
      <p:pic>
        <p:nvPicPr>
          <p:cNvPr id="5" name="Picture 4" descr="C:\Users\middldo\Desktop\Welcome%20Arc[1].jpg"/>
          <p:cNvPicPr/>
          <p:nvPr/>
        </p:nvPicPr>
        <p:blipFill>
          <a:blip r:embed="rId3">
            <a:extLst>
              <a:ext uri="{28A0092B-C50C-407E-A947-70E740481C1C}">
                <a14:useLocalDpi xmlns:a14="http://schemas.microsoft.com/office/drawing/2010/main" val="0"/>
              </a:ext>
            </a:extLst>
          </a:blip>
          <a:srcRect/>
          <a:stretch>
            <a:fillRect/>
          </a:stretch>
        </p:blipFill>
        <p:spPr bwMode="auto">
          <a:xfrm>
            <a:off x="5245608" y="76200"/>
            <a:ext cx="3223260" cy="1828799"/>
          </a:xfrm>
          <a:prstGeom prst="rect">
            <a:avLst/>
          </a:prstGeom>
          <a:noFill/>
          <a:ln>
            <a:noFill/>
          </a:ln>
        </p:spPr>
      </p:pic>
    </p:spTree>
    <p:extLst>
      <p:ext uri="{BB962C8B-B14F-4D97-AF65-F5344CB8AC3E}">
        <p14:creationId xmlns:p14="http://schemas.microsoft.com/office/powerpoint/2010/main" val="2105180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sz="half" idx="2"/>
          </p:nvPr>
        </p:nvSpPr>
        <p:spPr>
          <a:xfrm>
            <a:off x="4419600" y="1536192"/>
            <a:ext cx="3886200" cy="5093208"/>
          </a:xfrm>
        </p:spPr>
        <p:txBody>
          <a:bodyPr>
            <a:normAutofit/>
          </a:bodyPr>
          <a:lstStyle/>
          <a:p>
            <a:pPr marL="114300" lvl="0" indent="0">
              <a:buNone/>
            </a:pPr>
            <a:r>
              <a:rPr lang="en-US" dirty="0" smtClean="0"/>
              <a:t>A. What </a:t>
            </a:r>
            <a:r>
              <a:rPr lang="en-US" dirty="0"/>
              <a:t>are the five (5) benefits that immigrants might receive in America?</a:t>
            </a:r>
          </a:p>
          <a:p>
            <a:pPr marL="114300" lvl="0" indent="0">
              <a:buNone/>
            </a:pPr>
            <a:r>
              <a:rPr lang="en-US" dirty="0" smtClean="0"/>
              <a:t>B. What </a:t>
            </a:r>
            <a:r>
              <a:rPr lang="en-US" dirty="0"/>
              <a:t>is Uncle Sam doing atop the plank?</a:t>
            </a:r>
          </a:p>
          <a:p>
            <a:pPr marL="114300" lvl="0" indent="0">
              <a:buNone/>
            </a:pPr>
            <a:r>
              <a:rPr lang="en-US" dirty="0"/>
              <a:t>C</a:t>
            </a:r>
            <a:r>
              <a:rPr lang="en-US" dirty="0" smtClean="0"/>
              <a:t>. What </a:t>
            </a:r>
            <a:r>
              <a:rPr lang="en-US" dirty="0"/>
              <a:t>attitude about immigration does this cartoon present?</a:t>
            </a:r>
          </a:p>
          <a:p>
            <a:endParaRPr lang="en-US" dirty="0"/>
          </a:p>
          <a:p>
            <a:pPr marL="114300" lvl="0" indent="0">
              <a:buNone/>
            </a:pPr>
            <a:endParaRPr lang="en-US" dirty="0"/>
          </a:p>
        </p:txBody>
      </p:sp>
      <p:pic>
        <p:nvPicPr>
          <p:cNvPr id="8" name="Content Placeholder 7" descr="C:\Users\middldo\Desktop\Welcome%20Arc[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01168" y="1984248"/>
            <a:ext cx="4218432" cy="3121152"/>
          </a:xfrm>
          <a:prstGeom prst="rect">
            <a:avLst/>
          </a:prstGeom>
          <a:noFill/>
          <a:ln>
            <a:noFill/>
          </a:ln>
        </p:spPr>
      </p:pic>
    </p:spTree>
    <p:extLst>
      <p:ext uri="{BB962C8B-B14F-4D97-AF65-F5344CB8AC3E}">
        <p14:creationId xmlns:p14="http://schemas.microsoft.com/office/powerpoint/2010/main" val="743078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Reconstruction</a:t>
            </a:r>
            <a:endParaRPr lang="en-US" dirty="0"/>
          </a:p>
        </p:txBody>
      </p:sp>
      <p:sp>
        <p:nvSpPr>
          <p:cNvPr id="7" name="Content Placeholder 6"/>
          <p:cNvSpPr>
            <a:spLocks noGrp="1"/>
          </p:cNvSpPr>
          <p:nvPr>
            <p:ph sz="half" idx="2"/>
          </p:nvPr>
        </p:nvSpPr>
        <p:spPr/>
        <p:txBody>
          <a:bodyPr/>
          <a:lstStyle/>
          <a:p>
            <a:pPr marL="114300" lvl="0" indent="0">
              <a:buNone/>
            </a:pPr>
            <a:r>
              <a:rPr lang="en-US" dirty="0" smtClean="0"/>
              <a:t>A. What </a:t>
            </a:r>
            <a:r>
              <a:rPr lang="en-US" dirty="0"/>
              <a:t>U.S. President is seated atop the carpet bag?</a:t>
            </a:r>
          </a:p>
          <a:p>
            <a:pPr marL="114300" lvl="0" indent="0">
              <a:buNone/>
            </a:pPr>
            <a:r>
              <a:rPr lang="en-US" dirty="0" smtClean="0"/>
              <a:t>B. What </a:t>
            </a:r>
            <a:r>
              <a:rPr lang="en-US" dirty="0"/>
              <a:t>do the weapons and soldiers in the cartoon represent?</a:t>
            </a:r>
          </a:p>
          <a:p>
            <a:pPr marL="114300" lvl="0" indent="0">
              <a:buNone/>
            </a:pPr>
            <a:r>
              <a:rPr lang="en-US" dirty="0" smtClean="0"/>
              <a:t>C. What </a:t>
            </a:r>
            <a:r>
              <a:rPr lang="en-US" dirty="0"/>
              <a:t>is this cartoonist’s view of Reconstruction?</a:t>
            </a:r>
          </a:p>
          <a:p>
            <a:pPr marL="114300" indent="0">
              <a:buNone/>
            </a:pPr>
            <a:endParaRPr lang="en-US" dirty="0"/>
          </a:p>
        </p:txBody>
      </p:sp>
      <p:pic>
        <p:nvPicPr>
          <p:cNvPr id="8" name="Content Placeholder 7" descr="C:\Users\middldo\Desktop\lg--the--strong--government-835[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680763"/>
            <a:ext cx="3657600" cy="4301337"/>
          </a:xfrm>
          <a:prstGeom prst="rect">
            <a:avLst/>
          </a:prstGeom>
          <a:noFill/>
          <a:ln>
            <a:noFill/>
          </a:ln>
        </p:spPr>
      </p:pic>
    </p:spTree>
    <p:extLst>
      <p:ext uri="{BB962C8B-B14F-4D97-AF65-F5344CB8AC3E}">
        <p14:creationId xmlns:p14="http://schemas.microsoft.com/office/powerpoint/2010/main" val="9314799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pic>
        <p:nvPicPr>
          <p:cNvPr id="5" name="Content Placeholder 4" descr="C:\Users\middldo\Desktop\6395340_orig[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7010400" cy="5029200"/>
          </a:xfrm>
          <a:prstGeom prst="rect">
            <a:avLst/>
          </a:prstGeom>
          <a:noFill/>
          <a:ln>
            <a:noFill/>
          </a:ln>
        </p:spPr>
      </p:pic>
    </p:spTree>
    <p:extLst>
      <p:ext uri="{BB962C8B-B14F-4D97-AF65-F5344CB8AC3E}">
        <p14:creationId xmlns:p14="http://schemas.microsoft.com/office/powerpoint/2010/main" val="5817343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idx="1"/>
          </p:nvPr>
        </p:nvSpPr>
        <p:spPr>
          <a:xfrm>
            <a:off x="228600" y="1447800"/>
            <a:ext cx="8001000" cy="5334000"/>
          </a:xfrm>
        </p:spPr>
        <p:txBody>
          <a:bodyPr>
            <a:noAutofit/>
          </a:bodyPr>
          <a:lstStyle/>
          <a:p>
            <a:pPr marL="114300" indent="0">
              <a:buNone/>
            </a:pPr>
            <a:r>
              <a:rPr lang="en-US" sz="2400" dirty="0"/>
              <a:t> </a:t>
            </a:r>
          </a:p>
        </p:txBody>
      </p:sp>
      <p:sp>
        <p:nvSpPr>
          <p:cNvPr id="4" name="Rectangle 3"/>
          <p:cNvSpPr/>
          <p:nvPr/>
        </p:nvSpPr>
        <p:spPr>
          <a:xfrm>
            <a:off x="304800" y="1166842"/>
            <a:ext cx="8001000" cy="4893647"/>
          </a:xfrm>
          <a:prstGeom prst="rect">
            <a:avLst/>
          </a:prstGeom>
        </p:spPr>
        <p:txBody>
          <a:bodyPr wrap="square">
            <a:spAutoFit/>
          </a:bodyPr>
          <a:lstStyle/>
          <a:p>
            <a:r>
              <a:rPr lang="en-US" sz="2400" b="1" dirty="0"/>
              <a:t>In the mid-1880s the number of </a:t>
            </a:r>
            <a:r>
              <a:rPr lang="en-US" sz="2400" b="1" dirty="0" smtClean="0"/>
              <a:t>                                   immigrants </a:t>
            </a:r>
            <a:r>
              <a:rPr lang="en-US" sz="2400" b="1" dirty="0"/>
              <a:t>to the United States from </a:t>
            </a:r>
            <a:endParaRPr lang="en-US" sz="2400" b="1" dirty="0" smtClean="0"/>
          </a:p>
          <a:p>
            <a:r>
              <a:rPr lang="en-US" sz="2400" b="1" dirty="0" smtClean="0"/>
              <a:t>northern </a:t>
            </a:r>
            <a:r>
              <a:rPr lang="en-US" sz="2400" b="1" dirty="0"/>
              <a:t>and Western Europe declined </a:t>
            </a:r>
            <a:r>
              <a:rPr lang="en-US" sz="2400" b="1" dirty="0" smtClean="0"/>
              <a:t>                            sharply</a:t>
            </a:r>
            <a:r>
              <a:rPr lang="en-US" sz="2400" b="1" dirty="0"/>
              <a:t>. At the same time, the number of immigrants from southern and eastern Europe greatly increased. The changing pattern of immigration concerned many Americans who believed the newcomers represented, in the language of the time, inferior “races” of Europeans. The new immigrants were overwhelmingly non-Protestant Christians—either Roman Catholic or Orthodox—or Jewish and thus not Christian at all, which disturbed many Protestant Americans. This cartoon makes an ironic commentary on the children of immigrants rejecting the arrival of new immigrants.</a:t>
            </a:r>
          </a:p>
        </p:txBody>
      </p:sp>
      <p:pic>
        <p:nvPicPr>
          <p:cNvPr id="6" name="Picture 5" descr="C:\Users\middldo\Desktop\6395340_orig[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176242"/>
            <a:ext cx="2990088" cy="1881158"/>
          </a:xfrm>
          <a:prstGeom prst="rect">
            <a:avLst/>
          </a:prstGeom>
          <a:noFill/>
          <a:ln>
            <a:noFill/>
          </a:ln>
        </p:spPr>
      </p:pic>
    </p:spTree>
    <p:extLst>
      <p:ext uri="{BB962C8B-B14F-4D97-AF65-F5344CB8AC3E}">
        <p14:creationId xmlns:p14="http://schemas.microsoft.com/office/powerpoint/2010/main" val="5801628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Immigration</a:t>
            </a:r>
            <a:endParaRPr lang="en-US" dirty="0"/>
          </a:p>
        </p:txBody>
      </p:sp>
      <p:sp>
        <p:nvSpPr>
          <p:cNvPr id="3" name="Content Placeholder 2"/>
          <p:cNvSpPr>
            <a:spLocks noGrp="1"/>
          </p:cNvSpPr>
          <p:nvPr>
            <p:ph sz="half" idx="2"/>
          </p:nvPr>
        </p:nvSpPr>
        <p:spPr>
          <a:xfrm>
            <a:off x="4419600" y="1536192"/>
            <a:ext cx="3886200" cy="5093208"/>
          </a:xfrm>
        </p:spPr>
        <p:txBody>
          <a:bodyPr>
            <a:normAutofit fontScale="92500" lnSpcReduction="20000"/>
          </a:bodyPr>
          <a:lstStyle/>
          <a:p>
            <a:pPr marL="114300" lvl="0" indent="0">
              <a:buNone/>
            </a:pPr>
            <a:r>
              <a:rPr lang="en-US" dirty="0" smtClean="0"/>
              <a:t>A. What </a:t>
            </a:r>
            <a:r>
              <a:rPr lang="en-US" dirty="0"/>
              <a:t>groups of people are represented in this political cartoon?</a:t>
            </a:r>
          </a:p>
          <a:p>
            <a:pPr marL="114300" lvl="0" indent="0">
              <a:buNone/>
            </a:pPr>
            <a:r>
              <a:rPr lang="en-US" dirty="0" smtClean="0"/>
              <a:t>B. What </a:t>
            </a:r>
            <a:r>
              <a:rPr lang="en-US" dirty="0"/>
              <a:t>point was the artist trying to make?</a:t>
            </a:r>
          </a:p>
          <a:p>
            <a:pPr marL="114300" lvl="0" indent="0">
              <a:buNone/>
            </a:pPr>
            <a:r>
              <a:rPr lang="en-US" dirty="0" smtClean="0"/>
              <a:t>C. What </a:t>
            </a:r>
            <a:r>
              <a:rPr lang="en-US" dirty="0"/>
              <a:t>are the men doing on the dock?</a:t>
            </a:r>
          </a:p>
          <a:p>
            <a:pPr marL="114300" lvl="0" indent="0">
              <a:buNone/>
            </a:pPr>
            <a:r>
              <a:rPr lang="en-US" dirty="0" smtClean="0"/>
              <a:t>D. Why </a:t>
            </a:r>
            <a:r>
              <a:rPr lang="en-US" dirty="0"/>
              <a:t>are they doing this?</a:t>
            </a:r>
          </a:p>
          <a:p>
            <a:pPr marL="114300" lvl="0" indent="0">
              <a:buNone/>
            </a:pPr>
            <a:r>
              <a:rPr lang="en-US" dirty="0" smtClean="0"/>
              <a:t>E. What </a:t>
            </a:r>
            <a:r>
              <a:rPr lang="en-US" dirty="0"/>
              <a:t>do the shadows represent?</a:t>
            </a:r>
          </a:p>
          <a:p>
            <a:pPr marL="114300" lvl="0" indent="0">
              <a:buNone/>
            </a:pPr>
            <a:r>
              <a:rPr lang="en-US" dirty="0" smtClean="0"/>
              <a:t>F. What </a:t>
            </a:r>
            <a:r>
              <a:rPr lang="en-US" dirty="0"/>
              <a:t>attitude about immigration does the cartoon now present?</a:t>
            </a:r>
          </a:p>
          <a:p>
            <a:pPr marL="114300" lvl="0" indent="0">
              <a:buNone/>
            </a:pPr>
            <a:endParaRPr lang="en-US" dirty="0"/>
          </a:p>
        </p:txBody>
      </p:sp>
      <p:pic>
        <p:nvPicPr>
          <p:cNvPr id="6" name="Content Placeholder 5" descr="C:\Users\middldo\Desktop\6395340_orig[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209800"/>
            <a:ext cx="4114800" cy="3200399"/>
          </a:xfrm>
          <a:prstGeom prst="rect">
            <a:avLst/>
          </a:prstGeom>
          <a:noFill/>
          <a:ln>
            <a:noFill/>
          </a:ln>
        </p:spPr>
      </p:pic>
    </p:spTree>
    <p:extLst>
      <p:ext uri="{BB962C8B-B14F-4D97-AF65-F5344CB8AC3E}">
        <p14:creationId xmlns:p14="http://schemas.microsoft.com/office/powerpoint/2010/main" val="290756644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pic>
        <p:nvPicPr>
          <p:cNvPr id="6" name="Content Placeholder 5" descr="C:\Users\middldo\Desktop\6947d1a8feab4674f2c35080040e1b92[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752600"/>
            <a:ext cx="6705600" cy="4800600"/>
          </a:xfrm>
          <a:prstGeom prst="rect">
            <a:avLst/>
          </a:prstGeom>
          <a:noFill/>
          <a:ln>
            <a:noFill/>
          </a:ln>
        </p:spPr>
      </p:pic>
    </p:spTree>
    <p:extLst>
      <p:ext uri="{BB962C8B-B14F-4D97-AF65-F5344CB8AC3E}">
        <p14:creationId xmlns:p14="http://schemas.microsoft.com/office/powerpoint/2010/main" val="8078836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idx="1"/>
          </p:nvPr>
        </p:nvSpPr>
        <p:spPr>
          <a:xfrm>
            <a:off x="152400" y="1295400"/>
            <a:ext cx="8001000" cy="5334000"/>
          </a:xfrm>
        </p:spPr>
        <p:txBody>
          <a:bodyPr>
            <a:noAutofit/>
          </a:bodyPr>
          <a:lstStyle/>
          <a:p>
            <a:pPr marL="114300" indent="0">
              <a:buNone/>
            </a:pPr>
            <a:r>
              <a:rPr lang="en-US" sz="2000" dirty="0"/>
              <a:t>The very famous political cartoonist Thomas Nast </a:t>
            </a:r>
            <a:r>
              <a:rPr lang="en-US" sz="2000" dirty="0" smtClean="0"/>
              <a:t>                                always </a:t>
            </a:r>
            <a:r>
              <a:rPr lang="en-US" sz="2000" dirty="0"/>
              <a:t>seemed to have a personal hatred toward </a:t>
            </a:r>
            <a:r>
              <a:rPr lang="en-US" sz="2000" dirty="0" smtClean="0"/>
              <a:t>                               William </a:t>
            </a:r>
            <a:r>
              <a:rPr lang="en-US" sz="2000" dirty="0"/>
              <a:t>Macy “Boss” Tweed. When many major newspaper publishers started to expose the massive corruption by the members of Tammany Hall and Boss Tweed, Thomas Nast intensified his assault against his adversary. Nast worked for the highly acclaimed newspaper of the time called </a:t>
            </a:r>
            <a:r>
              <a:rPr lang="en-US" sz="2000" i="1" dirty="0"/>
              <a:t>Harper’s Weekly</a:t>
            </a:r>
            <a:r>
              <a:rPr lang="en-US" sz="2000" dirty="0"/>
              <a:t>, who along with the other major newspaper publishers, began a relentless assault on Tweed and his assistants. This cartoon was published in 1871 and this time period is important, because it held the primary accounts of Tweed’s illegal actions which further promoted the questioning of specific acts committed by Tammany Hall’s higher officials found in the Tweed Ring. This material specifically addresses the fact that no one person found in Tweed Ring would take the blame for the corrupt nature of his political machine. Tammany Hall was a highly organized group of men following positions, up to the highest role of “boss” of the machine. </a:t>
            </a:r>
            <a:r>
              <a:rPr lang="en-US" sz="2400" dirty="0"/>
              <a:t> </a:t>
            </a:r>
          </a:p>
        </p:txBody>
      </p:sp>
      <p:pic>
        <p:nvPicPr>
          <p:cNvPr id="7" name="Picture 6" descr="C:\Users\middldo\Desktop\6947d1a8feab4674f2c35080040e1b92[1].jpg"/>
          <p:cNvPicPr/>
          <p:nvPr/>
        </p:nvPicPr>
        <p:blipFill>
          <a:blip r:embed="rId3">
            <a:extLst>
              <a:ext uri="{28A0092B-C50C-407E-A947-70E740481C1C}">
                <a14:useLocalDpi xmlns:a14="http://schemas.microsoft.com/office/drawing/2010/main" val="0"/>
              </a:ext>
            </a:extLst>
          </a:blip>
          <a:srcRect/>
          <a:stretch>
            <a:fillRect/>
          </a:stretch>
        </p:blipFill>
        <p:spPr bwMode="auto">
          <a:xfrm>
            <a:off x="5638800" y="42672"/>
            <a:ext cx="2790190" cy="1901952"/>
          </a:xfrm>
          <a:prstGeom prst="rect">
            <a:avLst/>
          </a:prstGeom>
          <a:noFill/>
          <a:ln>
            <a:noFill/>
          </a:ln>
        </p:spPr>
      </p:pic>
    </p:spTree>
    <p:extLst>
      <p:ext uri="{BB962C8B-B14F-4D97-AF65-F5344CB8AC3E}">
        <p14:creationId xmlns:p14="http://schemas.microsoft.com/office/powerpoint/2010/main" val="31389954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idx="1"/>
          </p:nvPr>
        </p:nvSpPr>
        <p:spPr>
          <a:xfrm>
            <a:off x="152400" y="1295400"/>
            <a:ext cx="8001000" cy="5334000"/>
          </a:xfrm>
        </p:spPr>
        <p:txBody>
          <a:bodyPr>
            <a:noAutofit/>
          </a:bodyPr>
          <a:lstStyle/>
          <a:p>
            <a:pPr marL="114300" indent="0">
              <a:buNone/>
            </a:pPr>
            <a:r>
              <a:rPr lang="en-US" sz="1800" dirty="0"/>
              <a:t>The leaders of the machine influenced new </a:t>
            </a:r>
            <a:r>
              <a:rPr lang="en-US" sz="1800" dirty="0" smtClean="0"/>
              <a:t>immigrants                                             </a:t>
            </a:r>
            <a:r>
              <a:rPr lang="en-US" sz="1800" dirty="0"/>
              <a:t>to vote in their favor, bolstering their position in the city </a:t>
            </a:r>
            <a:r>
              <a:rPr lang="en-US" sz="1800" dirty="0" smtClean="0"/>
              <a:t>                        government</a:t>
            </a:r>
            <a:r>
              <a:rPr lang="en-US" sz="1800" dirty="0"/>
              <a:t>. Upon the acquisition of a puppet in the city government, the boss of Tammany Hall, Tweed, and his group of high officials, the Tweed Ring, began acquiring funds for certain city projects. Often illegal, the group’s actions could never be traced to one person, often making it hard to acknowledge, let alone stop. The understanding of Nast’s depiction of Tweed Ring is made much more simple upon understanding the shady, extralegal acts performed by the entire group; rather than just one man. One outstanding symbol found in this cartoon is the obvious image of every man in the ring pointing to the next. This supports the idea that Nast attempted to display the lack of personal responsibility shared by all the men in this portrayal. This cartoon is very important, because it served as the quintessential image of the public’s view of the Tammany Ring, until emotions toward the machine turned sour. After the massive assault on this political machine made by various newspaper publishers, this cartoon served as the visual basis, upon which all future ideas of the Tweed Ring were made, and to this day, the image serves as a visual metaphor for the common phrase, “Passing the buck.”                             </a:t>
            </a:r>
          </a:p>
          <a:p>
            <a:pPr marL="114300" indent="0">
              <a:buNone/>
            </a:pPr>
            <a:endParaRPr lang="en-US" sz="2400" dirty="0"/>
          </a:p>
        </p:txBody>
      </p:sp>
      <p:pic>
        <p:nvPicPr>
          <p:cNvPr id="4" name="Picture 3" descr="C:\Users\middldo\Desktop\6947d1a8feab4674f2c35080040e1b92[1].jpg"/>
          <p:cNvPicPr/>
          <p:nvPr/>
        </p:nvPicPr>
        <p:blipFill>
          <a:blip r:embed="rId3">
            <a:extLst>
              <a:ext uri="{28A0092B-C50C-407E-A947-70E740481C1C}">
                <a14:useLocalDpi xmlns:a14="http://schemas.microsoft.com/office/drawing/2010/main" val="0"/>
              </a:ext>
            </a:extLst>
          </a:blip>
          <a:srcRect/>
          <a:stretch>
            <a:fillRect/>
          </a:stretch>
        </p:blipFill>
        <p:spPr bwMode="auto">
          <a:xfrm>
            <a:off x="5791200" y="76201"/>
            <a:ext cx="2643886" cy="1828800"/>
          </a:xfrm>
          <a:prstGeom prst="rect">
            <a:avLst/>
          </a:prstGeom>
          <a:noFill/>
          <a:ln>
            <a:noFill/>
          </a:ln>
        </p:spPr>
      </p:pic>
    </p:spTree>
    <p:extLst>
      <p:ext uri="{BB962C8B-B14F-4D97-AF65-F5344CB8AC3E}">
        <p14:creationId xmlns:p14="http://schemas.microsoft.com/office/powerpoint/2010/main" val="12914662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Gilded Age</a:t>
            </a:r>
            <a:endParaRPr lang="en-US" dirty="0"/>
          </a:p>
        </p:txBody>
      </p:sp>
      <p:sp>
        <p:nvSpPr>
          <p:cNvPr id="3" name="Content Placeholder 2"/>
          <p:cNvSpPr>
            <a:spLocks noGrp="1"/>
          </p:cNvSpPr>
          <p:nvPr>
            <p:ph sz="half" idx="2"/>
          </p:nvPr>
        </p:nvSpPr>
        <p:spPr>
          <a:xfrm>
            <a:off x="4419600" y="1536192"/>
            <a:ext cx="3886200" cy="5093208"/>
          </a:xfrm>
        </p:spPr>
        <p:txBody>
          <a:bodyPr>
            <a:normAutofit/>
          </a:bodyPr>
          <a:lstStyle/>
          <a:p>
            <a:pPr marL="114300" lvl="0" indent="0">
              <a:buNone/>
            </a:pPr>
            <a:r>
              <a:rPr lang="en-US" dirty="0" smtClean="0"/>
              <a:t>A. How </a:t>
            </a:r>
            <a:r>
              <a:rPr lang="en-US" dirty="0"/>
              <a:t>does the cartoon illustrate the idea of pass-the-buck?</a:t>
            </a:r>
          </a:p>
          <a:p>
            <a:pPr marL="114300" lvl="0" indent="0">
              <a:buNone/>
            </a:pPr>
            <a:r>
              <a:rPr lang="en-US" dirty="0" smtClean="0"/>
              <a:t>B. Which </a:t>
            </a:r>
            <a:r>
              <a:rPr lang="en-US" dirty="0"/>
              <a:t>figure is most likely Boss Tweed</a:t>
            </a:r>
            <a:r>
              <a:rPr lang="en-US" dirty="0" smtClean="0"/>
              <a:t>? Why would you think this?</a:t>
            </a:r>
            <a:endParaRPr lang="en-US" dirty="0"/>
          </a:p>
          <a:p>
            <a:pPr marL="114300" lvl="0" indent="0">
              <a:buNone/>
            </a:pPr>
            <a:r>
              <a:rPr lang="en-US" dirty="0"/>
              <a:t>C</a:t>
            </a:r>
            <a:r>
              <a:rPr lang="en-US" dirty="0" smtClean="0"/>
              <a:t>. How </a:t>
            </a:r>
            <a:r>
              <a:rPr lang="en-US" dirty="0"/>
              <a:t>does this cartoon illustrate a political machine at work?</a:t>
            </a:r>
          </a:p>
          <a:p>
            <a:pPr marL="114300" lvl="0" indent="0">
              <a:buNone/>
            </a:pPr>
            <a:endParaRPr lang="en-US" dirty="0"/>
          </a:p>
        </p:txBody>
      </p:sp>
      <p:pic>
        <p:nvPicPr>
          <p:cNvPr id="7" name="Content Placeholder 6" descr="C:\Users\middldo\Desktop\6947d1a8feab4674f2c35080040e1b92[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81000" y="2209801"/>
            <a:ext cx="3886200" cy="2895599"/>
          </a:xfrm>
          <a:prstGeom prst="rect">
            <a:avLst/>
          </a:prstGeom>
          <a:noFill/>
          <a:ln>
            <a:noFill/>
          </a:ln>
        </p:spPr>
      </p:pic>
    </p:spTree>
    <p:extLst>
      <p:ext uri="{BB962C8B-B14F-4D97-AF65-F5344CB8AC3E}">
        <p14:creationId xmlns:p14="http://schemas.microsoft.com/office/powerpoint/2010/main" val="40252280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Populism</a:t>
            </a:r>
            <a:endParaRPr lang="en-US" dirty="0"/>
          </a:p>
        </p:txBody>
      </p:sp>
      <p:pic>
        <p:nvPicPr>
          <p:cNvPr id="5" name="Content Placeholder 4" descr="C:\Users\middldo\Desktop\0919judgethu[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2200" y="1447800"/>
            <a:ext cx="4093464" cy="5242560"/>
          </a:xfrm>
          <a:prstGeom prst="rect">
            <a:avLst/>
          </a:prstGeom>
          <a:noFill/>
          <a:ln>
            <a:noFill/>
          </a:ln>
        </p:spPr>
      </p:pic>
    </p:spTree>
    <p:extLst>
      <p:ext uri="{BB962C8B-B14F-4D97-AF65-F5344CB8AC3E}">
        <p14:creationId xmlns:p14="http://schemas.microsoft.com/office/powerpoint/2010/main" val="25469560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Populism</a:t>
            </a:r>
            <a:endParaRPr lang="en-US" dirty="0"/>
          </a:p>
        </p:txBody>
      </p:sp>
      <p:sp>
        <p:nvSpPr>
          <p:cNvPr id="3" name="Content Placeholder 2"/>
          <p:cNvSpPr>
            <a:spLocks noGrp="1"/>
          </p:cNvSpPr>
          <p:nvPr>
            <p:ph idx="1"/>
          </p:nvPr>
        </p:nvSpPr>
        <p:spPr>
          <a:xfrm>
            <a:off x="152400" y="1295400"/>
            <a:ext cx="8001000" cy="5334000"/>
          </a:xfrm>
        </p:spPr>
        <p:txBody>
          <a:bodyPr>
            <a:noAutofit/>
          </a:bodyPr>
          <a:lstStyle/>
          <a:p>
            <a:pPr marL="114300" indent="0">
              <a:buNone/>
            </a:pPr>
            <a:r>
              <a:rPr lang="en-US" sz="2400" dirty="0"/>
              <a:t>This political cartoon depicting </a:t>
            </a:r>
            <a:r>
              <a:rPr lang="en-US" sz="2400" dirty="0" smtClean="0"/>
              <a:t>                                            presidential </a:t>
            </a:r>
            <a:r>
              <a:rPr lang="en-US" sz="2400" dirty="0"/>
              <a:t>candidate William J. Bryan </a:t>
            </a:r>
            <a:r>
              <a:rPr lang="en-US" sz="2400" dirty="0" smtClean="0"/>
              <a:t>                                          was </a:t>
            </a:r>
            <a:r>
              <a:rPr lang="en-US" sz="2400" dirty="0"/>
              <a:t>published on September 19, 1896. </a:t>
            </a:r>
            <a:r>
              <a:rPr lang="en-US" sz="2400" dirty="0" smtClean="0"/>
              <a:t>                                                   It </a:t>
            </a:r>
            <a:r>
              <a:rPr lang="en-US" sz="2400" dirty="0"/>
              <a:t>shows Bryan holding the cross and is </a:t>
            </a:r>
            <a:r>
              <a:rPr lang="en-US" sz="2400" dirty="0" smtClean="0"/>
              <a:t>                            entitled </a:t>
            </a:r>
            <a:r>
              <a:rPr lang="en-US" sz="2400" dirty="0"/>
              <a:t>“The Sacrilegious Candidate.” </a:t>
            </a:r>
            <a:r>
              <a:rPr lang="en-US" sz="2400" dirty="0" smtClean="0"/>
              <a:t>                                Bryan </a:t>
            </a:r>
            <a:r>
              <a:rPr lang="en-US" sz="2400" dirty="0"/>
              <a:t>was known as a huge advocate of separation of church and state. He was a member of the Democratic Party. He also gave public speeches out of the back of railroad cars, which was very uncommon in that time. He received criticism and praise for this. This cartoon targets Republican and Gold Democrats, both of whom were rivals of Bryan.</a:t>
            </a:r>
            <a:br>
              <a:rPr lang="en-US" sz="2400" dirty="0"/>
            </a:br>
            <a:endParaRPr lang="en-US" sz="2400" dirty="0"/>
          </a:p>
        </p:txBody>
      </p:sp>
      <p:pic>
        <p:nvPicPr>
          <p:cNvPr id="5" name="Picture 4" descr="C:\Users\middldo\Desktop\0919judgethu[1].jpg"/>
          <p:cNvPicPr/>
          <p:nvPr/>
        </p:nvPicPr>
        <p:blipFill>
          <a:blip r:embed="rId3">
            <a:extLst>
              <a:ext uri="{28A0092B-C50C-407E-A947-70E740481C1C}">
                <a14:useLocalDpi xmlns:a14="http://schemas.microsoft.com/office/drawing/2010/main" val="0"/>
              </a:ext>
            </a:extLst>
          </a:blip>
          <a:srcRect/>
          <a:stretch>
            <a:fillRect/>
          </a:stretch>
        </p:blipFill>
        <p:spPr bwMode="auto">
          <a:xfrm>
            <a:off x="5809615" y="0"/>
            <a:ext cx="2444750" cy="3200400"/>
          </a:xfrm>
          <a:prstGeom prst="rect">
            <a:avLst/>
          </a:prstGeom>
          <a:noFill/>
          <a:ln>
            <a:noFill/>
          </a:ln>
        </p:spPr>
      </p:pic>
    </p:spTree>
    <p:extLst>
      <p:ext uri="{BB962C8B-B14F-4D97-AF65-F5344CB8AC3E}">
        <p14:creationId xmlns:p14="http://schemas.microsoft.com/office/powerpoint/2010/main" val="40229579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Populism</a:t>
            </a:r>
            <a:endParaRPr lang="en-US" dirty="0"/>
          </a:p>
        </p:txBody>
      </p:sp>
      <p:sp>
        <p:nvSpPr>
          <p:cNvPr id="3" name="Content Placeholder 2"/>
          <p:cNvSpPr>
            <a:spLocks noGrp="1"/>
          </p:cNvSpPr>
          <p:nvPr>
            <p:ph idx="1"/>
          </p:nvPr>
        </p:nvSpPr>
        <p:spPr>
          <a:xfrm>
            <a:off x="152400" y="1295400"/>
            <a:ext cx="8001000" cy="5334000"/>
          </a:xfrm>
        </p:spPr>
        <p:txBody>
          <a:bodyPr>
            <a:noAutofit/>
          </a:bodyPr>
          <a:lstStyle/>
          <a:p>
            <a:pPr marL="114300" indent="0">
              <a:buNone/>
            </a:pPr>
            <a:r>
              <a:rPr lang="en-US" sz="2400" dirty="0"/>
              <a:t>The point that this cartoon is trying </a:t>
            </a:r>
            <a:r>
              <a:rPr lang="en-US" sz="2400" dirty="0" smtClean="0"/>
              <a:t>                                             to </a:t>
            </a:r>
            <a:r>
              <a:rPr lang="en-US" sz="2400" dirty="0"/>
              <a:t>portray is that, Bryan is disrespecting </a:t>
            </a:r>
            <a:r>
              <a:rPr lang="en-US" sz="2400" dirty="0" smtClean="0"/>
              <a:t>                                   the </a:t>
            </a:r>
            <a:r>
              <a:rPr lang="en-US" sz="2400" dirty="0"/>
              <a:t>cross by being so against the joining </a:t>
            </a:r>
            <a:r>
              <a:rPr lang="en-US" sz="2400" dirty="0" smtClean="0"/>
              <a:t>                                   of </a:t>
            </a:r>
            <a:r>
              <a:rPr lang="en-US" sz="2400" dirty="0"/>
              <a:t>church and state. His most memorable </a:t>
            </a:r>
            <a:r>
              <a:rPr lang="en-US" sz="2400" dirty="0" smtClean="0"/>
              <a:t>                          speech </a:t>
            </a:r>
            <a:r>
              <a:rPr lang="en-US" sz="2400" dirty="0"/>
              <a:t>was without a doubt the “Cross of Gold” speech in which Bryan calls to attention the silver and gold issue brought up by all the new silver and gold ore being mined and the decision whether or not to make a floating currency, or one based on the gold standard. What made this speech infamous was Bryan’s heavy reliance on religious symbolism. Many saw this as sacrilegious because many truly believed that politics was the trade of cheats and liars, both wholly unholy things.</a:t>
            </a:r>
          </a:p>
          <a:p>
            <a:pPr marL="114300" indent="0">
              <a:buNone/>
            </a:pPr>
            <a:endParaRPr lang="en-US" sz="2400" dirty="0"/>
          </a:p>
        </p:txBody>
      </p:sp>
      <p:pic>
        <p:nvPicPr>
          <p:cNvPr id="6" name="Picture 5" descr="C:\Users\middldo\Desktop\0919judgethu[1].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79832"/>
            <a:ext cx="2520950" cy="2587752"/>
          </a:xfrm>
          <a:prstGeom prst="rect">
            <a:avLst/>
          </a:prstGeom>
          <a:noFill/>
          <a:ln>
            <a:noFill/>
          </a:ln>
        </p:spPr>
      </p:pic>
    </p:spTree>
    <p:extLst>
      <p:ext uri="{BB962C8B-B14F-4D97-AF65-F5344CB8AC3E}">
        <p14:creationId xmlns:p14="http://schemas.microsoft.com/office/powerpoint/2010/main" val="3715211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a:t>
            </a:r>
            <a:endParaRPr lang="en-US" dirty="0"/>
          </a:p>
        </p:txBody>
      </p:sp>
      <p:pic>
        <p:nvPicPr>
          <p:cNvPr id="5" name="Content Placeholder 4" descr="C:\Users\middldo\Desktop\imagesCAPQPY2S.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00" y="1828800"/>
            <a:ext cx="3429000" cy="4876800"/>
          </a:xfrm>
          <a:prstGeom prst="rect">
            <a:avLst/>
          </a:prstGeom>
          <a:noFill/>
          <a:ln>
            <a:noFill/>
          </a:ln>
        </p:spPr>
      </p:pic>
    </p:spTree>
    <p:extLst>
      <p:ext uri="{BB962C8B-B14F-4D97-AF65-F5344CB8AC3E}">
        <p14:creationId xmlns:p14="http://schemas.microsoft.com/office/powerpoint/2010/main" val="3999393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Populism</a:t>
            </a:r>
            <a:endParaRPr lang="en-US" dirty="0"/>
          </a:p>
        </p:txBody>
      </p:sp>
      <p:sp>
        <p:nvSpPr>
          <p:cNvPr id="3" name="Content Placeholder 2"/>
          <p:cNvSpPr>
            <a:spLocks noGrp="1"/>
          </p:cNvSpPr>
          <p:nvPr>
            <p:ph sz="half" idx="2"/>
          </p:nvPr>
        </p:nvSpPr>
        <p:spPr>
          <a:xfrm>
            <a:off x="4419600" y="1536192"/>
            <a:ext cx="3886200" cy="5093208"/>
          </a:xfrm>
        </p:spPr>
        <p:txBody>
          <a:bodyPr>
            <a:normAutofit fontScale="85000" lnSpcReduction="20000"/>
          </a:bodyPr>
          <a:lstStyle/>
          <a:p>
            <a:pPr marL="114300" indent="0">
              <a:buNone/>
            </a:pPr>
            <a:r>
              <a:rPr lang="en-US" sz="2300" u="sng" dirty="0"/>
              <a:t>ANSWER THE </a:t>
            </a:r>
            <a:r>
              <a:rPr lang="en-US" sz="2300" u="sng" dirty="0" smtClean="0"/>
              <a:t>QUESTION BELOW</a:t>
            </a:r>
            <a:r>
              <a:rPr lang="en-US" sz="2300" dirty="0"/>
              <a:t>:</a:t>
            </a:r>
          </a:p>
          <a:p>
            <a:pPr marL="114300" indent="0">
              <a:buNone/>
            </a:pPr>
            <a:r>
              <a:rPr lang="en-US" dirty="0"/>
              <a:t>William Jennings Bryan was the Democratic candidate for president in 1896 on a platform illustrated in the cartoon shown above. Bryan’s campaign positions on economic issues were very close to which of the following political groups of Bryan's period?</a:t>
            </a:r>
            <a:br>
              <a:rPr lang="en-US" dirty="0"/>
            </a:br>
            <a:r>
              <a:rPr lang="en-US" dirty="0"/>
              <a:t/>
            </a:r>
            <a:br>
              <a:rPr lang="en-US" dirty="0"/>
            </a:br>
            <a:r>
              <a:rPr lang="en-US" dirty="0"/>
              <a:t>A. Republican Party</a:t>
            </a:r>
            <a:br>
              <a:rPr lang="en-US" dirty="0"/>
            </a:br>
            <a:r>
              <a:rPr lang="en-US" dirty="0"/>
              <a:t>B. Populist Party</a:t>
            </a:r>
            <a:br>
              <a:rPr lang="en-US" dirty="0"/>
            </a:br>
            <a:r>
              <a:rPr lang="en-US" dirty="0"/>
              <a:t>C. Progressive Party</a:t>
            </a:r>
            <a:br>
              <a:rPr lang="en-US" dirty="0"/>
            </a:br>
            <a:r>
              <a:rPr lang="en-US" dirty="0"/>
              <a:t>D. Prohibitionist Party</a:t>
            </a:r>
            <a:br>
              <a:rPr lang="en-US" dirty="0"/>
            </a:br>
            <a:endParaRPr lang="en-US" dirty="0"/>
          </a:p>
        </p:txBody>
      </p:sp>
      <p:pic>
        <p:nvPicPr>
          <p:cNvPr id="6" name="Content Placeholder 5" descr="C:\Users\middldo\Desktop\0919judgethu[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3505200" cy="4800600"/>
          </a:xfrm>
          <a:prstGeom prst="rect">
            <a:avLst/>
          </a:prstGeom>
          <a:noFill/>
          <a:ln>
            <a:noFill/>
          </a:ln>
        </p:spPr>
      </p:pic>
    </p:spTree>
    <p:extLst>
      <p:ext uri="{BB962C8B-B14F-4D97-AF65-F5344CB8AC3E}">
        <p14:creationId xmlns:p14="http://schemas.microsoft.com/office/powerpoint/2010/main" val="6573506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pic>
        <p:nvPicPr>
          <p:cNvPr id="6" name="Content Placeholder 5" descr="C:\Users\middldo\Desktop\42df5563267c9852b52b268892a1d9fb[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0" y="1447800"/>
            <a:ext cx="4191000" cy="5295900"/>
          </a:xfrm>
          <a:prstGeom prst="rect">
            <a:avLst/>
          </a:prstGeom>
          <a:noFill/>
          <a:ln>
            <a:noFill/>
          </a:ln>
        </p:spPr>
      </p:pic>
    </p:spTree>
    <p:extLst>
      <p:ext uri="{BB962C8B-B14F-4D97-AF65-F5344CB8AC3E}">
        <p14:creationId xmlns:p14="http://schemas.microsoft.com/office/powerpoint/2010/main" val="20234583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Progressive Movement</a:t>
            </a:r>
            <a:endParaRPr lang="en-US" sz="4400" dirty="0"/>
          </a:p>
        </p:txBody>
      </p:sp>
      <p:sp>
        <p:nvSpPr>
          <p:cNvPr id="3" name="Content Placeholder 2"/>
          <p:cNvSpPr>
            <a:spLocks noGrp="1"/>
          </p:cNvSpPr>
          <p:nvPr>
            <p:ph idx="1"/>
          </p:nvPr>
        </p:nvSpPr>
        <p:spPr>
          <a:xfrm>
            <a:off x="152400" y="1295400"/>
            <a:ext cx="8001000" cy="5334000"/>
          </a:xfrm>
        </p:spPr>
        <p:txBody>
          <a:bodyPr>
            <a:noAutofit/>
          </a:bodyPr>
          <a:lstStyle/>
          <a:p>
            <a:pPr marL="114300" indent="0">
              <a:buNone/>
            </a:pPr>
            <a:r>
              <a:rPr lang="en-US" sz="2400" dirty="0"/>
              <a:t>A 1917 political cartoon depicting  </a:t>
            </a:r>
            <a:r>
              <a:rPr lang="en-US" sz="2400" dirty="0" smtClean="0"/>
              <a:t>                                             four </a:t>
            </a:r>
            <a:r>
              <a:rPr lang="en-US" sz="2400" dirty="0"/>
              <a:t>women supporting suffrage </a:t>
            </a:r>
            <a:r>
              <a:rPr lang="en-US" sz="2400" dirty="0" smtClean="0"/>
              <a:t>on a steamroller          </a:t>
            </a:r>
            <a:r>
              <a:rPr lang="en-US" sz="2400" dirty="0"/>
              <a:t>crushing rocks labeled "opposition". By March of 1917, an energized women’s suffrage movement was in the last stages of its push to win the right to vote for all women in the United States. Women began winning voting rights in some western states in the late 1800s. The reform movement known as “Progressivism” further boosted the drive for female suffrage in the early 1900s. The effective roles women played during World War I may have finally pushed President Woodrow Wilson in 1917 to agree to back a Constitutional amendment guaranteeing women the right to vote. The 19th amendment was passed in 1919 and sent to the states. The states ratified it in 1920.</a:t>
            </a:r>
          </a:p>
          <a:p>
            <a:pPr marL="114300" indent="0">
              <a:buNone/>
            </a:pPr>
            <a:endParaRPr lang="en-US" sz="2400" dirty="0"/>
          </a:p>
        </p:txBody>
      </p:sp>
      <p:pic>
        <p:nvPicPr>
          <p:cNvPr id="5" name="Picture 4" descr="C:\Users\middldo\Desktop\42df5563267c9852b52b268892a1d9fb[1].jpg"/>
          <p:cNvPicPr/>
          <p:nvPr/>
        </p:nvPicPr>
        <p:blipFill>
          <a:blip r:embed="rId3">
            <a:extLst>
              <a:ext uri="{28A0092B-C50C-407E-A947-70E740481C1C}">
                <a14:useLocalDpi xmlns:a14="http://schemas.microsoft.com/office/drawing/2010/main" val="0"/>
              </a:ext>
            </a:extLst>
          </a:blip>
          <a:srcRect/>
          <a:stretch>
            <a:fillRect/>
          </a:stretch>
        </p:blipFill>
        <p:spPr bwMode="auto">
          <a:xfrm>
            <a:off x="6611620" y="0"/>
            <a:ext cx="1770380" cy="2057399"/>
          </a:xfrm>
          <a:prstGeom prst="rect">
            <a:avLst/>
          </a:prstGeom>
          <a:noFill/>
          <a:ln>
            <a:noFill/>
          </a:ln>
        </p:spPr>
      </p:pic>
    </p:spTree>
    <p:extLst>
      <p:ext uri="{BB962C8B-B14F-4D97-AF65-F5344CB8AC3E}">
        <p14:creationId xmlns:p14="http://schemas.microsoft.com/office/powerpoint/2010/main" val="10358717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sp>
        <p:nvSpPr>
          <p:cNvPr id="3" name="Content Placeholder 2"/>
          <p:cNvSpPr>
            <a:spLocks noGrp="1"/>
          </p:cNvSpPr>
          <p:nvPr>
            <p:ph sz="half" idx="2"/>
          </p:nvPr>
        </p:nvSpPr>
        <p:spPr>
          <a:xfrm>
            <a:off x="4419600" y="1536192"/>
            <a:ext cx="3886200" cy="5093208"/>
          </a:xfrm>
        </p:spPr>
        <p:txBody>
          <a:bodyPr>
            <a:normAutofit/>
          </a:bodyPr>
          <a:lstStyle/>
          <a:p>
            <a:pPr marL="114300" lvl="0" indent="0">
              <a:buNone/>
            </a:pPr>
            <a:r>
              <a:rPr lang="en-US" dirty="0" smtClean="0"/>
              <a:t>A. What </a:t>
            </a:r>
            <a:r>
              <a:rPr lang="en-US" dirty="0"/>
              <a:t>is the main point of this cartoon?</a:t>
            </a:r>
          </a:p>
          <a:p>
            <a:pPr marL="114300" lvl="0" indent="0">
              <a:buNone/>
            </a:pPr>
            <a:r>
              <a:rPr lang="en-US" dirty="0" smtClean="0"/>
              <a:t>B. Why </a:t>
            </a:r>
            <a:r>
              <a:rPr lang="en-US" dirty="0"/>
              <a:t>is one women in the cartoon wearing a banner labeled “West”?</a:t>
            </a:r>
          </a:p>
          <a:p>
            <a:pPr marL="114300" lvl="0" indent="0">
              <a:buNone/>
            </a:pPr>
            <a:r>
              <a:rPr lang="en-US" dirty="0" smtClean="0"/>
              <a:t>C. What </a:t>
            </a:r>
            <a:r>
              <a:rPr lang="en-US" dirty="0"/>
              <a:t>do the large rocks represent? </a:t>
            </a:r>
          </a:p>
          <a:p>
            <a:pPr marL="114300" indent="0">
              <a:buNone/>
            </a:pPr>
            <a:endParaRPr lang="en-US" dirty="0"/>
          </a:p>
        </p:txBody>
      </p:sp>
      <p:pic>
        <p:nvPicPr>
          <p:cNvPr id="7" name="Content Placeholder 6" descr="C:\Users\middldo\Desktop\42df5563267c9852b52b268892a1d9fb[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3810000" cy="4495800"/>
          </a:xfrm>
          <a:prstGeom prst="rect">
            <a:avLst/>
          </a:prstGeom>
          <a:noFill/>
          <a:ln>
            <a:noFill/>
          </a:ln>
        </p:spPr>
      </p:pic>
    </p:spTree>
    <p:extLst>
      <p:ext uri="{BB962C8B-B14F-4D97-AF65-F5344CB8AC3E}">
        <p14:creationId xmlns:p14="http://schemas.microsoft.com/office/powerpoint/2010/main" val="7595254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pic>
        <p:nvPicPr>
          <p:cNvPr id="5" name="Content Placeholder 4" descr="C:\Users\middldo\Desktop\Child_labour_cartoon_Hine_no_2870.[1].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1600200"/>
            <a:ext cx="4572000" cy="5181600"/>
          </a:xfrm>
          <a:prstGeom prst="rect">
            <a:avLst/>
          </a:prstGeom>
          <a:noFill/>
          <a:ln>
            <a:noFill/>
          </a:ln>
        </p:spPr>
      </p:pic>
    </p:spTree>
    <p:extLst>
      <p:ext uri="{BB962C8B-B14F-4D97-AF65-F5344CB8AC3E}">
        <p14:creationId xmlns:p14="http://schemas.microsoft.com/office/powerpoint/2010/main" val="6052675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000" dirty="0" smtClean="0"/>
              <a:t>Progressive Movement</a:t>
            </a:r>
            <a:endParaRPr lang="en-US" sz="4000" dirty="0"/>
          </a:p>
        </p:txBody>
      </p:sp>
      <p:sp>
        <p:nvSpPr>
          <p:cNvPr id="3" name="Content Placeholder 2"/>
          <p:cNvSpPr>
            <a:spLocks noGrp="1"/>
          </p:cNvSpPr>
          <p:nvPr>
            <p:ph idx="1"/>
          </p:nvPr>
        </p:nvSpPr>
        <p:spPr>
          <a:xfrm>
            <a:off x="381000" y="1752600"/>
            <a:ext cx="7848600" cy="5029200"/>
          </a:xfrm>
        </p:spPr>
        <p:txBody>
          <a:bodyPr>
            <a:noAutofit/>
          </a:bodyPr>
          <a:lstStyle/>
          <a:p>
            <a:pPr marL="114300" indent="0">
              <a:buNone/>
            </a:pPr>
            <a:r>
              <a:rPr lang="en-US" sz="2400" dirty="0"/>
              <a:t> Child labor existed throughout American </a:t>
            </a:r>
            <a:r>
              <a:rPr lang="en-US" sz="2400" dirty="0" smtClean="0"/>
              <a:t>                         history</a:t>
            </a:r>
            <a:r>
              <a:rPr lang="en-US" sz="2400" dirty="0"/>
              <a:t>. As the nation industrialized, child </a:t>
            </a:r>
            <a:r>
              <a:rPr lang="en-US" sz="2400" dirty="0" smtClean="0"/>
              <a:t>                           labor moved </a:t>
            </a:r>
            <a:r>
              <a:rPr lang="en-US" sz="2400" dirty="0"/>
              <a:t>from the farm to the factory. </a:t>
            </a:r>
            <a:r>
              <a:rPr lang="en-US" sz="2400" dirty="0" smtClean="0"/>
              <a:t>                   Children </a:t>
            </a:r>
            <a:r>
              <a:rPr lang="en-US" sz="2400" dirty="0"/>
              <a:t>were seen as cheaper and easy to control. They were hired in large numbers to work in mines and factories, often in extremely unhealthy and dangerous conditions. In the early 1900s, labor unions and other national reform organizations began to seek legislation regulating or limiting child labor and promoting free, compulsory education as a substitute</a:t>
            </a:r>
          </a:p>
        </p:txBody>
      </p:sp>
      <p:pic>
        <p:nvPicPr>
          <p:cNvPr id="7" name="Picture 6" descr="C:\Users\middldo\Desktop\Child_labour_cartoon_Hine_no_2870.[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600" y="76200"/>
            <a:ext cx="2505075" cy="2749295"/>
          </a:xfrm>
          <a:prstGeom prst="rect">
            <a:avLst/>
          </a:prstGeom>
          <a:noFill/>
          <a:ln>
            <a:noFill/>
          </a:ln>
        </p:spPr>
      </p:pic>
    </p:spTree>
    <p:extLst>
      <p:ext uri="{BB962C8B-B14F-4D97-AF65-F5344CB8AC3E}">
        <p14:creationId xmlns:p14="http://schemas.microsoft.com/office/powerpoint/2010/main" val="41602994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sp>
        <p:nvSpPr>
          <p:cNvPr id="3" name="Content Placeholder 2"/>
          <p:cNvSpPr>
            <a:spLocks noGrp="1"/>
          </p:cNvSpPr>
          <p:nvPr>
            <p:ph sz="half" idx="2"/>
          </p:nvPr>
        </p:nvSpPr>
        <p:spPr>
          <a:xfrm>
            <a:off x="4419600" y="1536192"/>
            <a:ext cx="3886200" cy="5093208"/>
          </a:xfrm>
        </p:spPr>
        <p:txBody>
          <a:bodyPr>
            <a:normAutofit lnSpcReduction="10000"/>
          </a:bodyPr>
          <a:lstStyle/>
          <a:p>
            <a:pPr marL="114300" lvl="0" indent="0">
              <a:buNone/>
            </a:pPr>
            <a:r>
              <a:rPr lang="en-US" dirty="0" smtClean="0"/>
              <a:t>A. Who </a:t>
            </a:r>
            <a:r>
              <a:rPr lang="en-US" dirty="0"/>
              <a:t>is the group being crushed by the giant hand?</a:t>
            </a:r>
          </a:p>
          <a:p>
            <a:pPr marL="114300" lvl="0" indent="0">
              <a:buNone/>
            </a:pPr>
            <a:r>
              <a:rPr lang="en-US" dirty="0" smtClean="0"/>
              <a:t>B. Who </a:t>
            </a:r>
            <a:r>
              <a:rPr lang="en-US" dirty="0"/>
              <a:t>or what does the giant arm and hand represent?</a:t>
            </a:r>
          </a:p>
          <a:p>
            <a:pPr marL="114300" lvl="0" indent="0">
              <a:buNone/>
            </a:pPr>
            <a:r>
              <a:rPr lang="en-US" dirty="0" smtClean="0"/>
              <a:t>C. What </a:t>
            </a:r>
            <a:r>
              <a:rPr lang="en-US" dirty="0"/>
              <a:t>major issue is this cartoon concerned with?</a:t>
            </a:r>
          </a:p>
          <a:p>
            <a:pPr marL="114300" lvl="0" indent="0">
              <a:buNone/>
            </a:pPr>
            <a:r>
              <a:rPr lang="en-US" dirty="0" smtClean="0"/>
              <a:t>D. How </a:t>
            </a:r>
            <a:r>
              <a:rPr lang="en-US" dirty="0"/>
              <a:t>do the distortions help the cartoon make its point?</a:t>
            </a:r>
          </a:p>
          <a:p>
            <a:endParaRPr lang="en-US" dirty="0"/>
          </a:p>
          <a:p>
            <a:pPr marL="114300" indent="0">
              <a:buNone/>
            </a:pPr>
            <a:endParaRPr lang="en-US" dirty="0"/>
          </a:p>
        </p:txBody>
      </p:sp>
      <p:pic>
        <p:nvPicPr>
          <p:cNvPr id="6" name="Content Placeholder 5" descr="C:\Users\middldo\Desktop\Child_labour_cartoon_Hine_no_2870.[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41148"/>
            <a:ext cx="4038600" cy="4835852"/>
          </a:xfrm>
          <a:prstGeom prst="rect">
            <a:avLst/>
          </a:prstGeom>
          <a:noFill/>
          <a:ln>
            <a:noFill/>
          </a:ln>
        </p:spPr>
      </p:pic>
    </p:spTree>
    <p:extLst>
      <p:ext uri="{BB962C8B-B14F-4D97-AF65-F5344CB8AC3E}">
        <p14:creationId xmlns:p14="http://schemas.microsoft.com/office/powerpoint/2010/main" val="11155810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6" name="Content Placeholder 5" descr="C:\Users\middldo\Desktop\9735334_orig[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7010400" cy="5029200"/>
          </a:xfrm>
          <a:prstGeom prst="rect">
            <a:avLst/>
          </a:prstGeom>
          <a:noFill/>
          <a:ln>
            <a:noFill/>
          </a:ln>
        </p:spPr>
      </p:pic>
    </p:spTree>
    <p:extLst>
      <p:ext uri="{BB962C8B-B14F-4D97-AF65-F5344CB8AC3E}">
        <p14:creationId xmlns:p14="http://schemas.microsoft.com/office/powerpoint/2010/main" val="17085186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381000" y="1752600"/>
            <a:ext cx="7848600" cy="5029200"/>
          </a:xfrm>
        </p:spPr>
        <p:txBody>
          <a:bodyPr>
            <a:noAutofit/>
          </a:bodyPr>
          <a:lstStyle/>
          <a:p>
            <a:pPr marL="114300" indent="0">
              <a:buNone/>
            </a:pPr>
            <a:r>
              <a:rPr lang="en-US" sz="2400" dirty="0"/>
              <a:t> President Theodore Roosevelt </a:t>
            </a:r>
            <a:r>
              <a:rPr lang="en-US" sz="2400" dirty="0" smtClean="0"/>
              <a:t>                                      enforcing </a:t>
            </a:r>
            <a:r>
              <a:rPr lang="en-US" sz="2400" dirty="0"/>
              <a:t>his concept of the Monroe Doctrine by having a U.S. naval flotilla steam from one Caribbean port to another. </a:t>
            </a:r>
          </a:p>
          <a:p>
            <a:pPr marL="114300" indent="0">
              <a:buNone/>
            </a:pPr>
            <a:r>
              <a:rPr lang="en-US" sz="2400" dirty="0"/>
              <a:t> </a:t>
            </a:r>
            <a:r>
              <a:rPr lang="en-US" sz="2400" dirty="0" smtClean="0"/>
              <a:t>    The </a:t>
            </a:r>
            <a:r>
              <a:rPr lang="en-US" sz="2400" dirty="0"/>
              <a:t>cartoon satirizes the expansion of the Monroe Doctrine by depicting the giant Roosevelt striding toward Panama, Cuba, Santo Domingo and Mexico. Roosevelt had famously summarized his attitude toward foreign policy with the phrase "Speak softly, and carry a big stick." Roosevelt believed that the United States should intervene in the affairs of other countries in the Western Hemisphere, including military intervention in Latin American countries.</a:t>
            </a:r>
          </a:p>
          <a:p>
            <a:pPr marL="114300" indent="0">
              <a:buNone/>
            </a:pPr>
            <a:endParaRPr lang="en-US" sz="2400" dirty="0"/>
          </a:p>
        </p:txBody>
      </p:sp>
      <p:pic>
        <p:nvPicPr>
          <p:cNvPr id="5" name="Picture 4" descr="C:\Users\middldo\Desktop\9735334_orig[1].jpg"/>
          <p:cNvPicPr/>
          <p:nvPr/>
        </p:nvPicPr>
        <p:blipFill>
          <a:blip r:embed="rId3">
            <a:extLst>
              <a:ext uri="{28A0092B-C50C-407E-A947-70E740481C1C}">
                <a14:useLocalDpi xmlns:a14="http://schemas.microsoft.com/office/drawing/2010/main" val="0"/>
              </a:ext>
            </a:extLst>
          </a:blip>
          <a:srcRect/>
          <a:stretch>
            <a:fillRect/>
          </a:stretch>
        </p:blipFill>
        <p:spPr bwMode="auto">
          <a:xfrm>
            <a:off x="4648200" y="76200"/>
            <a:ext cx="3771900" cy="2133600"/>
          </a:xfrm>
          <a:prstGeom prst="rect">
            <a:avLst/>
          </a:prstGeom>
          <a:noFill/>
          <a:ln>
            <a:noFill/>
          </a:ln>
        </p:spPr>
      </p:pic>
    </p:spTree>
    <p:extLst>
      <p:ext uri="{BB962C8B-B14F-4D97-AF65-F5344CB8AC3E}">
        <p14:creationId xmlns:p14="http://schemas.microsoft.com/office/powerpoint/2010/main" val="24268455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953000" y="1536192"/>
            <a:ext cx="3352800" cy="4864608"/>
          </a:xfrm>
        </p:spPr>
        <p:txBody>
          <a:bodyPr>
            <a:normAutofit/>
          </a:bodyPr>
          <a:lstStyle/>
          <a:p>
            <a:endParaRPr lang="en-US" dirty="0"/>
          </a:p>
          <a:p>
            <a:pPr marL="114300" lvl="0" indent="0">
              <a:buNone/>
            </a:pPr>
            <a:r>
              <a:rPr lang="en-US" dirty="0" smtClean="0"/>
              <a:t>A. Why </a:t>
            </a:r>
            <a:r>
              <a:rPr lang="en-US" dirty="0"/>
              <a:t>does this cartoon depict Theodore Roosevelt carrying his “Big Stick” through the Caribbean? </a:t>
            </a:r>
          </a:p>
          <a:p>
            <a:endParaRPr lang="en-US" dirty="0"/>
          </a:p>
          <a:p>
            <a:pPr marL="114300" indent="0">
              <a:buNone/>
            </a:pPr>
            <a:endParaRPr lang="en-US" dirty="0"/>
          </a:p>
        </p:txBody>
      </p:sp>
      <p:pic>
        <p:nvPicPr>
          <p:cNvPr id="7" name="Content Placeholder 6" descr="C:\Users\middldo\Desktop\9735334_orig[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19456" y="2057400"/>
            <a:ext cx="4428744" cy="3535680"/>
          </a:xfrm>
          <a:prstGeom prst="rect">
            <a:avLst/>
          </a:prstGeom>
          <a:noFill/>
          <a:ln>
            <a:noFill/>
          </a:ln>
        </p:spPr>
      </p:pic>
    </p:spTree>
    <p:extLst>
      <p:ext uri="{BB962C8B-B14F-4D97-AF65-F5344CB8AC3E}">
        <p14:creationId xmlns:p14="http://schemas.microsoft.com/office/powerpoint/2010/main" val="17415300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a:t>
            </a:r>
            <a:endParaRPr lang="en-US" dirty="0"/>
          </a:p>
        </p:txBody>
      </p:sp>
      <p:sp>
        <p:nvSpPr>
          <p:cNvPr id="3" name="Content Placeholder 2"/>
          <p:cNvSpPr>
            <a:spLocks noGrp="1"/>
          </p:cNvSpPr>
          <p:nvPr>
            <p:ph idx="1"/>
          </p:nvPr>
        </p:nvSpPr>
        <p:spPr/>
        <p:txBody>
          <a:bodyPr/>
          <a:lstStyle/>
          <a:p>
            <a:pPr marL="114300" indent="0">
              <a:buNone/>
            </a:pPr>
            <a:r>
              <a:rPr lang="en-US" dirty="0"/>
              <a:t>This cartoon from a Southern </a:t>
            </a:r>
            <a:endParaRPr lang="en-US" dirty="0" smtClean="0"/>
          </a:p>
          <a:p>
            <a:pPr marL="114300" indent="0">
              <a:buNone/>
            </a:pPr>
            <a:r>
              <a:rPr lang="en-US" dirty="0" smtClean="0"/>
              <a:t>Democratic </a:t>
            </a:r>
            <a:r>
              <a:rPr lang="en-US" dirty="0"/>
              <a:t>newspaper depicts </a:t>
            </a:r>
            <a:endParaRPr lang="en-US" dirty="0" smtClean="0"/>
          </a:p>
          <a:p>
            <a:pPr marL="114300" indent="0">
              <a:buNone/>
            </a:pPr>
            <a:r>
              <a:rPr lang="en-US" dirty="0" smtClean="0"/>
              <a:t>German </a:t>
            </a:r>
            <a:r>
              <a:rPr lang="en-US" dirty="0"/>
              <a:t>born Carl Schurz, a liberal Republican U.S. Senator from the State of Missouri who advocated legal equality for African Americans. Schurz is shown as a carpetbagger trudging down a dusty Southern road as a crowd of people watch his arrival.</a:t>
            </a:r>
          </a:p>
          <a:p>
            <a:pPr marL="114300" indent="0">
              <a:buNone/>
            </a:pPr>
            <a:endParaRPr lang="en-US" dirty="0"/>
          </a:p>
        </p:txBody>
      </p:sp>
      <p:pic>
        <p:nvPicPr>
          <p:cNvPr id="6" name="Picture 5" descr="C:\Users\middldo\Desktop\imagesCAPQPY2S.jpg"/>
          <p:cNvPicPr/>
          <p:nvPr/>
        </p:nvPicPr>
        <p:blipFill>
          <a:blip r:embed="rId2">
            <a:extLst>
              <a:ext uri="{28A0092B-C50C-407E-A947-70E740481C1C}">
                <a14:useLocalDpi xmlns:a14="http://schemas.microsoft.com/office/drawing/2010/main" val="0"/>
              </a:ext>
            </a:extLst>
          </a:blip>
          <a:srcRect/>
          <a:stretch>
            <a:fillRect/>
          </a:stretch>
        </p:blipFill>
        <p:spPr bwMode="auto">
          <a:xfrm>
            <a:off x="5967984" y="76200"/>
            <a:ext cx="2316480" cy="2468880"/>
          </a:xfrm>
          <a:prstGeom prst="rect">
            <a:avLst/>
          </a:prstGeom>
          <a:noFill/>
          <a:ln>
            <a:noFill/>
          </a:ln>
        </p:spPr>
      </p:pic>
    </p:spTree>
    <p:extLst>
      <p:ext uri="{BB962C8B-B14F-4D97-AF65-F5344CB8AC3E}">
        <p14:creationId xmlns:p14="http://schemas.microsoft.com/office/powerpoint/2010/main" val="423018471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descr="C:\Users\middldo\Desktop\126118-004-432D5696[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600200"/>
            <a:ext cx="7239000" cy="4953000"/>
          </a:xfrm>
          <a:prstGeom prst="rect">
            <a:avLst/>
          </a:prstGeom>
          <a:noFill/>
          <a:ln>
            <a:noFill/>
          </a:ln>
        </p:spPr>
      </p:pic>
    </p:spTree>
    <p:extLst>
      <p:ext uri="{BB962C8B-B14F-4D97-AF65-F5344CB8AC3E}">
        <p14:creationId xmlns:p14="http://schemas.microsoft.com/office/powerpoint/2010/main" val="250671732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304800" y="1371600"/>
            <a:ext cx="7924800" cy="5410200"/>
          </a:xfrm>
        </p:spPr>
        <p:txBody>
          <a:bodyPr>
            <a:noAutofit/>
          </a:bodyPr>
          <a:lstStyle/>
          <a:p>
            <a:pPr marL="114300" indent="0">
              <a:buNone/>
            </a:pPr>
            <a:r>
              <a:rPr lang="en-US" sz="1800" dirty="0"/>
              <a:t>Building the Panama Canal was only one </a:t>
            </a:r>
            <a:r>
              <a:rPr lang="en-US" sz="1800" dirty="0" smtClean="0"/>
              <a:t>of                                                                       </a:t>
            </a:r>
            <a:r>
              <a:rPr lang="en-US" sz="1800" dirty="0"/>
              <a:t>President Roosevelt's goals. He also wanted </a:t>
            </a:r>
            <a:r>
              <a:rPr lang="en-US" sz="1800" dirty="0" smtClean="0"/>
              <a:t>                                                                         to </a:t>
            </a:r>
            <a:r>
              <a:rPr lang="en-US" sz="1800" dirty="0"/>
              <a:t>make sure that it would always be safe for </a:t>
            </a:r>
            <a:r>
              <a:rPr lang="en-US" sz="1800" dirty="0" smtClean="0"/>
              <a:t>                                                                     American </a:t>
            </a:r>
            <a:r>
              <a:rPr lang="en-US" sz="1800" dirty="0"/>
              <a:t>ships to use the Panama Canal. Roosevelt </a:t>
            </a:r>
            <a:r>
              <a:rPr lang="en-US" sz="1800" dirty="0" smtClean="0"/>
              <a:t>                                                      thought </a:t>
            </a:r>
            <a:r>
              <a:rPr lang="en-US" sz="1800" dirty="0"/>
              <a:t>that to do this, the United States must guard the peace in Latin America.</a:t>
            </a:r>
            <a:br>
              <a:rPr lang="en-US" sz="1800" dirty="0"/>
            </a:br>
            <a:r>
              <a:rPr lang="en-US" sz="1800" dirty="0"/>
              <a:t>     At that time, many countries in Latin America had problems. And some of them owed large sums of money to European countries. President Roosevelt did not want any European country to send soldiers to collect this money. To avoid this possibility, President Roosevelt added a new part to the Monroe Doctrine. The president said that if any Latin American country was unable to keep order or to pay its debts, the United States would step in and manage that country's affairs. If a situation arose in the Western Hemisphere that required "international police power," he said, the United States would do the job. This is called the </a:t>
            </a:r>
            <a:r>
              <a:rPr lang="en-US" sz="1800" i="1" dirty="0"/>
              <a:t>Roosevelt Corollary </a:t>
            </a:r>
            <a:r>
              <a:rPr lang="en-US" sz="1800" dirty="0"/>
              <a:t>to the Monroe Doctrine. </a:t>
            </a:r>
            <a:br>
              <a:rPr lang="en-US" sz="1800" dirty="0"/>
            </a:br>
            <a:r>
              <a:rPr lang="en-US" sz="1800" dirty="0"/>
              <a:t>     The Roosevelt Corollary changed the role of the U.S. in the western hemisphere. The Monroe Doctrine had made us the protector of that area. The Roosevelt Corollary made us its "policeman."</a:t>
            </a:r>
          </a:p>
          <a:p>
            <a:pPr marL="114300" indent="0">
              <a:buNone/>
            </a:pPr>
            <a:endParaRPr lang="en-US" sz="2400" dirty="0"/>
          </a:p>
        </p:txBody>
      </p:sp>
      <p:pic>
        <p:nvPicPr>
          <p:cNvPr id="6" name="Picture 5" descr="C:\Users\middldo\Desktop\126118-004-432D5696[1].jpg"/>
          <p:cNvPicPr/>
          <p:nvPr/>
        </p:nvPicPr>
        <p:blipFill>
          <a:blip r:embed="rId3">
            <a:extLst>
              <a:ext uri="{28A0092B-C50C-407E-A947-70E740481C1C}">
                <a14:useLocalDpi xmlns:a14="http://schemas.microsoft.com/office/drawing/2010/main" val="0"/>
              </a:ext>
            </a:extLst>
          </a:blip>
          <a:srcRect/>
          <a:stretch>
            <a:fillRect/>
          </a:stretch>
        </p:blipFill>
        <p:spPr bwMode="auto">
          <a:xfrm>
            <a:off x="4800600" y="0"/>
            <a:ext cx="3631184" cy="2247899"/>
          </a:xfrm>
          <a:prstGeom prst="rect">
            <a:avLst/>
          </a:prstGeom>
          <a:noFill/>
          <a:ln>
            <a:noFill/>
          </a:ln>
        </p:spPr>
      </p:pic>
    </p:spTree>
    <p:extLst>
      <p:ext uri="{BB962C8B-B14F-4D97-AF65-F5344CB8AC3E}">
        <p14:creationId xmlns:p14="http://schemas.microsoft.com/office/powerpoint/2010/main" val="839022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371600"/>
            <a:ext cx="3810000" cy="5029200"/>
          </a:xfrm>
        </p:spPr>
        <p:txBody>
          <a:bodyPr>
            <a:normAutofit fontScale="77500" lnSpcReduction="20000"/>
          </a:bodyPr>
          <a:lstStyle/>
          <a:p>
            <a:pPr marL="114300" lvl="0" indent="0">
              <a:buNone/>
            </a:pPr>
            <a:r>
              <a:rPr lang="en-US" dirty="0" smtClean="0"/>
              <a:t>A. What </a:t>
            </a:r>
            <a:r>
              <a:rPr lang="en-US" dirty="0"/>
              <a:t>is the meaning of the paper tucked under Theodore Roosevelt’s left arm marked “Arbitration”?</a:t>
            </a:r>
          </a:p>
          <a:p>
            <a:pPr marL="114300" lvl="0" indent="0">
              <a:buNone/>
            </a:pPr>
            <a:r>
              <a:rPr lang="en-US" dirty="0" smtClean="0"/>
              <a:t>B. Why </a:t>
            </a:r>
            <a:r>
              <a:rPr lang="en-US" dirty="0"/>
              <a:t>does the night stick have the words “The New Diplomacy” printed on it?</a:t>
            </a:r>
          </a:p>
          <a:p>
            <a:pPr marL="114300" lvl="0" indent="0">
              <a:buNone/>
            </a:pPr>
            <a:r>
              <a:rPr lang="en-US" dirty="0" smtClean="0"/>
              <a:t>C. What </a:t>
            </a:r>
            <a:r>
              <a:rPr lang="en-US" dirty="0"/>
              <a:t>building is shown in the cartoon?</a:t>
            </a:r>
          </a:p>
          <a:p>
            <a:pPr marL="114300" lvl="0" indent="0">
              <a:buNone/>
            </a:pPr>
            <a:r>
              <a:rPr lang="en-US" dirty="0" smtClean="0"/>
              <a:t>D. How </a:t>
            </a:r>
            <a:r>
              <a:rPr lang="en-US" dirty="0"/>
              <a:t>does the cartoonist use stereotypes to state his message? What groups are stereotyped?</a:t>
            </a:r>
          </a:p>
          <a:p>
            <a:pPr marL="114300" lvl="0" indent="0">
              <a:buNone/>
            </a:pPr>
            <a:r>
              <a:rPr lang="en-US" dirty="0" smtClean="0"/>
              <a:t>E. Is </a:t>
            </a:r>
            <a:r>
              <a:rPr lang="en-US" dirty="0"/>
              <a:t>this cartoon supportive or critical of Theodore Roosevelt?</a:t>
            </a:r>
          </a:p>
          <a:p>
            <a:pPr marL="114300" indent="0">
              <a:buNone/>
            </a:pPr>
            <a:r>
              <a:rPr lang="en-US" dirty="0"/>
              <a:t> </a:t>
            </a:r>
          </a:p>
          <a:p>
            <a:endParaRPr lang="en-US" dirty="0"/>
          </a:p>
          <a:p>
            <a:endParaRPr lang="en-US" dirty="0"/>
          </a:p>
          <a:p>
            <a:pPr marL="114300" indent="0">
              <a:buNone/>
            </a:pPr>
            <a:endParaRPr lang="en-US" dirty="0"/>
          </a:p>
        </p:txBody>
      </p:sp>
      <p:pic>
        <p:nvPicPr>
          <p:cNvPr id="6" name="Content Placeholder 5" descr="C:\Users\middldo\Desktop\126118-004-432D5696[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438400"/>
            <a:ext cx="4343400" cy="3047999"/>
          </a:xfrm>
          <a:prstGeom prst="rect">
            <a:avLst/>
          </a:prstGeom>
          <a:noFill/>
          <a:ln>
            <a:noFill/>
          </a:ln>
        </p:spPr>
      </p:pic>
    </p:spTree>
    <p:extLst>
      <p:ext uri="{BB962C8B-B14F-4D97-AF65-F5344CB8AC3E}">
        <p14:creationId xmlns:p14="http://schemas.microsoft.com/office/powerpoint/2010/main" val="10564990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6" name="Content Placeholder 5" descr="C:\Users\middldo\Desktop\10kMiles[1].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600200"/>
            <a:ext cx="6858000" cy="5134495"/>
          </a:xfrm>
          <a:prstGeom prst="rect">
            <a:avLst/>
          </a:prstGeom>
          <a:noFill/>
          <a:ln>
            <a:noFill/>
          </a:ln>
        </p:spPr>
      </p:pic>
    </p:spTree>
    <p:extLst>
      <p:ext uri="{BB962C8B-B14F-4D97-AF65-F5344CB8AC3E}">
        <p14:creationId xmlns:p14="http://schemas.microsoft.com/office/powerpoint/2010/main" val="11690855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304800" y="1371600"/>
            <a:ext cx="7924800" cy="5410200"/>
          </a:xfrm>
        </p:spPr>
        <p:txBody>
          <a:bodyPr>
            <a:noAutofit/>
          </a:bodyPr>
          <a:lstStyle/>
          <a:p>
            <a:pPr marL="114300" indent="0">
              <a:buNone/>
            </a:pPr>
            <a:endParaRPr lang="en-US" sz="3200" dirty="0" smtClean="0"/>
          </a:p>
          <a:p>
            <a:pPr marL="114300" indent="0">
              <a:buNone/>
            </a:pPr>
            <a:endParaRPr lang="en-US" sz="3200" dirty="0"/>
          </a:p>
          <a:p>
            <a:pPr marL="114300" indent="0">
              <a:buNone/>
            </a:pPr>
            <a:r>
              <a:rPr lang="en-US" sz="3200" dirty="0" smtClean="0"/>
              <a:t>This </a:t>
            </a:r>
            <a:r>
              <a:rPr lang="en-US" sz="3200" dirty="0"/>
              <a:t>political cartoon refers to the extension of United States domination (symbolized by a bald eagle) from Puerto Rico to the Philippines. The cartoon contrasts this with a map of the smaller United States of one hundred years earlier in 1798.</a:t>
            </a:r>
          </a:p>
          <a:p>
            <a:pPr marL="114300" indent="0">
              <a:buNone/>
            </a:pPr>
            <a:endParaRPr lang="en-US" sz="2400" dirty="0"/>
          </a:p>
        </p:txBody>
      </p:sp>
      <p:pic>
        <p:nvPicPr>
          <p:cNvPr id="5" name="Picture 4" descr="C:\Users\middldo\Desktop\10kMiles[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18287"/>
            <a:ext cx="3950335" cy="2572513"/>
          </a:xfrm>
          <a:prstGeom prst="rect">
            <a:avLst/>
          </a:prstGeom>
          <a:noFill/>
          <a:ln>
            <a:noFill/>
          </a:ln>
        </p:spPr>
      </p:pic>
    </p:spTree>
    <p:extLst>
      <p:ext uri="{BB962C8B-B14F-4D97-AF65-F5344CB8AC3E}">
        <p14:creationId xmlns:p14="http://schemas.microsoft.com/office/powerpoint/2010/main" val="419759374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572000" y="1524000"/>
            <a:ext cx="3733800" cy="4876800"/>
          </a:xfrm>
        </p:spPr>
        <p:txBody>
          <a:bodyPr>
            <a:normAutofit fontScale="92500" lnSpcReduction="20000"/>
          </a:bodyPr>
          <a:lstStyle/>
          <a:p>
            <a:endParaRPr lang="en-US" dirty="0"/>
          </a:p>
          <a:p>
            <a:pPr marL="114300" lvl="0" indent="0">
              <a:buNone/>
            </a:pPr>
            <a:r>
              <a:rPr lang="en-US" dirty="0" smtClean="0"/>
              <a:t>A. According </a:t>
            </a:r>
            <a:r>
              <a:rPr lang="en-US" dirty="0"/>
              <a:t>to this cartoon, how did the U.S. change from 1798 to 1898?</a:t>
            </a:r>
          </a:p>
          <a:p>
            <a:pPr marL="114300" lvl="0" indent="0">
              <a:buNone/>
            </a:pPr>
            <a:r>
              <a:rPr lang="en-US" dirty="0" smtClean="0"/>
              <a:t>B. What </a:t>
            </a:r>
            <a:r>
              <a:rPr lang="en-US" dirty="0"/>
              <a:t>is the role of “Manifest Destiny” in this cartoon?</a:t>
            </a:r>
          </a:p>
          <a:p>
            <a:pPr marL="114300" lvl="0" indent="0">
              <a:buNone/>
            </a:pPr>
            <a:r>
              <a:rPr lang="en-US" dirty="0"/>
              <a:t>C</a:t>
            </a:r>
            <a:r>
              <a:rPr lang="en-US" dirty="0" smtClean="0"/>
              <a:t>. In </a:t>
            </a:r>
            <a:r>
              <a:rPr lang="en-US" dirty="0"/>
              <a:t>your opinion, is the cartoonist showing the imperialist point of view or the isolationist point of view? Explain.</a:t>
            </a:r>
          </a:p>
          <a:p>
            <a:endParaRPr lang="en-US" dirty="0"/>
          </a:p>
          <a:p>
            <a:pPr marL="114300" indent="0">
              <a:buNone/>
            </a:pPr>
            <a:endParaRPr lang="en-US" dirty="0"/>
          </a:p>
        </p:txBody>
      </p:sp>
      <p:pic>
        <p:nvPicPr>
          <p:cNvPr id="6" name="Content Placeholder 5" descr="C:\Users\middldo\Desktop\10kMiles[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2209800"/>
            <a:ext cx="4419600" cy="3124200"/>
          </a:xfrm>
          <a:prstGeom prst="rect">
            <a:avLst/>
          </a:prstGeom>
          <a:noFill/>
          <a:ln>
            <a:noFill/>
          </a:ln>
        </p:spPr>
      </p:pic>
    </p:spTree>
    <p:extLst>
      <p:ext uri="{BB962C8B-B14F-4D97-AF65-F5344CB8AC3E}">
        <p14:creationId xmlns:p14="http://schemas.microsoft.com/office/powerpoint/2010/main" val="35559045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descr="C:\Users\middldo\Desktop\img0083[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524000"/>
            <a:ext cx="7315200" cy="5257800"/>
          </a:xfrm>
          <a:prstGeom prst="rect">
            <a:avLst/>
          </a:prstGeom>
          <a:noFill/>
          <a:ln>
            <a:noFill/>
          </a:ln>
        </p:spPr>
      </p:pic>
    </p:spTree>
    <p:extLst>
      <p:ext uri="{BB962C8B-B14F-4D97-AF65-F5344CB8AC3E}">
        <p14:creationId xmlns:p14="http://schemas.microsoft.com/office/powerpoint/2010/main" val="29422811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2400" dirty="0"/>
              <a:t>From the 5</a:t>
            </a:r>
            <a:r>
              <a:rPr lang="en-US" sz="2400" baseline="30000" dirty="0"/>
              <a:t>th</a:t>
            </a:r>
            <a:r>
              <a:rPr lang="en-US" sz="2400" dirty="0"/>
              <a:t> of September 1900 this </a:t>
            </a:r>
            <a:r>
              <a:rPr lang="en-US" sz="2400" dirty="0" smtClean="0"/>
              <a:t>                                 political </a:t>
            </a:r>
            <a:r>
              <a:rPr lang="en-US" sz="2400" dirty="0"/>
              <a:t>cartoon illustrates a huge Uncle Sam getting a new outfit made at the "McKinley and Company National Tailors" with President McKinley taking the measurements. Carl Schurz, Joseph Pulitzer, and Oswald </a:t>
            </a:r>
            <a:r>
              <a:rPr lang="en-US" sz="2400" dirty="0" err="1"/>
              <a:t>Ottendorfer</a:t>
            </a:r>
            <a:r>
              <a:rPr lang="en-US" sz="2400" dirty="0"/>
              <a:t> stand inside the entrance to the shop and Schurz is offering Uncle Sam a spoonful of "Anti-Expansion Policy" medicine, a bottle of which each is carrying. On the right are bolts of cloth labeled "Enlightened Foreign Policy" and "Rational Expansion." The strips on Uncle Sam's trousers are labeled "Texas, Louisiana Purchase, Alaska, Florida, California, Hawaii, [and] Porto Rico." Caption: The Antis. Here, take a dose of this anti-fat and get slim again! Uncle Sam No, Sonny!, I never did take any of that stuff, and I'm too old to begin!</a:t>
            </a:r>
          </a:p>
          <a:p>
            <a:pPr marL="114300" indent="0">
              <a:buNone/>
            </a:pPr>
            <a:endParaRPr lang="en-US" sz="2400" dirty="0"/>
          </a:p>
        </p:txBody>
      </p:sp>
      <p:pic>
        <p:nvPicPr>
          <p:cNvPr id="6" name="Picture 5" descr="C:\Users\middldo\Desktop\img0083[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12193"/>
            <a:ext cx="2895600" cy="1752600"/>
          </a:xfrm>
          <a:prstGeom prst="rect">
            <a:avLst/>
          </a:prstGeom>
          <a:noFill/>
          <a:ln>
            <a:noFill/>
          </a:ln>
        </p:spPr>
      </p:pic>
    </p:spTree>
    <p:extLst>
      <p:ext uri="{BB962C8B-B14F-4D97-AF65-F5344CB8AC3E}">
        <p14:creationId xmlns:p14="http://schemas.microsoft.com/office/powerpoint/2010/main" val="20720693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70000" lnSpcReduction="20000"/>
          </a:bodyPr>
          <a:lstStyle/>
          <a:p>
            <a:pPr marL="2103120" lvl="8" indent="0" algn="r">
              <a:buNone/>
            </a:pPr>
            <a:endParaRPr lang="en-US" dirty="0" smtClean="0"/>
          </a:p>
          <a:p>
            <a:pPr marL="114300" lvl="0" indent="0">
              <a:buNone/>
            </a:pPr>
            <a:r>
              <a:rPr lang="en-US" dirty="0" smtClean="0"/>
              <a:t>A. Who </a:t>
            </a:r>
            <a:r>
              <a:rPr lang="en-US" dirty="0"/>
              <a:t>is the man fitting Uncle Sam for this new clothing (check the sign on the door for a clue)? </a:t>
            </a:r>
          </a:p>
          <a:p>
            <a:pPr marL="114300" lvl="0" indent="0">
              <a:buNone/>
            </a:pPr>
            <a:r>
              <a:rPr lang="en-US" dirty="0" smtClean="0"/>
              <a:t>B. What </a:t>
            </a:r>
            <a:r>
              <a:rPr lang="en-US" dirty="0"/>
              <a:t>does this say about the man’s policies?</a:t>
            </a:r>
          </a:p>
          <a:p>
            <a:pPr marL="114300" lvl="0" indent="0">
              <a:buNone/>
            </a:pPr>
            <a:r>
              <a:rPr lang="en-US" dirty="0" smtClean="0"/>
              <a:t>C. What </a:t>
            </a:r>
            <a:r>
              <a:rPr lang="en-US" dirty="0"/>
              <a:t>is the message of this cartoon? What is the cartoonist saying about the U.S.?</a:t>
            </a:r>
          </a:p>
          <a:p>
            <a:pPr marL="114300" lvl="0" indent="0">
              <a:buNone/>
            </a:pPr>
            <a:r>
              <a:rPr lang="en-US" dirty="0" smtClean="0"/>
              <a:t>D. What </a:t>
            </a:r>
            <a:r>
              <a:rPr lang="en-US" dirty="0"/>
              <a:t>had been the result of the U.S. growing throughout the years?</a:t>
            </a:r>
          </a:p>
          <a:p>
            <a:pPr marL="114300" lvl="0" indent="0">
              <a:buNone/>
            </a:pPr>
            <a:r>
              <a:rPr lang="en-US" dirty="0" smtClean="0"/>
              <a:t>E. Based </a:t>
            </a:r>
            <a:r>
              <a:rPr lang="en-US" dirty="0"/>
              <a:t>upon the message of this cartoonist, is this cartoonist in favor or opposed to U.S. imperialism? Explain.</a:t>
            </a:r>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img0083[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2400" y="2133600"/>
            <a:ext cx="4343400" cy="3352800"/>
          </a:xfrm>
          <a:prstGeom prst="rect">
            <a:avLst/>
          </a:prstGeom>
          <a:noFill/>
          <a:ln>
            <a:noFill/>
          </a:ln>
        </p:spPr>
      </p:pic>
    </p:spTree>
    <p:extLst>
      <p:ext uri="{BB962C8B-B14F-4D97-AF65-F5344CB8AC3E}">
        <p14:creationId xmlns:p14="http://schemas.microsoft.com/office/powerpoint/2010/main" val="37195648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6" name="Content Placeholder 5" descr="C:\Users\middldo\Desktop\00201073[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447800"/>
            <a:ext cx="7010400" cy="5181600"/>
          </a:xfrm>
          <a:prstGeom prst="rect">
            <a:avLst/>
          </a:prstGeom>
          <a:noFill/>
          <a:ln>
            <a:noFill/>
          </a:ln>
        </p:spPr>
      </p:pic>
    </p:spTree>
    <p:extLst>
      <p:ext uri="{BB962C8B-B14F-4D97-AF65-F5344CB8AC3E}">
        <p14:creationId xmlns:p14="http://schemas.microsoft.com/office/powerpoint/2010/main" val="3974950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Reconstruction</a:t>
            </a:r>
            <a:endParaRPr lang="en-US" dirty="0"/>
          </a:p>
        </p:txBody>
      </p:sp>
      <p:sp>
        <p:nvSpPr>
          <p:cNvPr id="7" name="Content Placeholder 6"/>
          <p:cNvSpPr>
            <a:spLocks noGrp="1"/>
          </p:cNvSpPr>
          <p:nvPr>
            <p:ph sz="half" idx="2"/>
          </p:nvPr>
        </p:nvSpPr>
        <p:spPr/>
        <p:txBody>
          <a:bodyPr/>
          <a:lstStyle/>
          <a:p>
            <a:pPr marL="114300" lvl="0" indent="0">
              <a:buNone/>
            </a:pPr>
            <a:r>
              <a:rPr lang="en-US" dirty="0" smtClean="0"/>
              <a:t>A. Is </a:t>
            </a:r>
            <a:r>
              <a:rPr lang="en-US" dirty="0"/>
              <a:t>Schurz shown in a positive or negative light? How can you tell?</a:t>
            </a:r>
          </a:p>
          <a:p>
            <a:pPr marL="114300" lvl="0" indent="0">
              <a:buNone/>
            </a:pPr>
            <a:r>
              <a:rPr lang="en-US" dirty="0" smtClean="0"/>
              <a:t>B. Why </a:t>
            </a:r>
            <a:r>
              <a:rPr lang="en-US" dirty="0"/>
              <a:t>do you think the cartoonist chose to place the crowd of onlookers at such a great distance from Schurz?</a:t>
            </a:r>
          </a:p>
          <a:p>
            <a:pPr marL="114300" indent="0">
              <a:buNone/>
            </a:pPr>
            <a:endParaRPr lang="en-US" dirty="0"/>
          </a:p>
        </p:txBody>
      </p:sp>
      <p:pic>
        <p:nvPicPr>
          <p:cNvPr id="6" name="Content Placeholder 5" descr="C:\Users\middldo\Desktop\imagesCAPQPY2S.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85800" y="1524000"/>
            <a:ext cx="3200400" cy="4572000"/>
          </a:xfrm>
          <a:prstGeom prst="rect">
            <a:avLst/>
          </a:prstGeom>
          <a:noFill/>
          <a:ln>
            <a:noFill/>
          </a:ln>
        </p:spPr>
      </p:pic>
    </p:spTree>
    <p:extLst>
      <p:ext uri="{BB962C8B-B14F-4D97-AF65-F5344CB8AC3E}">
        <p14:creationId xmlns:p14="http://schemas.microsoft.com/office/powerpoint/2010/main" val="6707094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3200" dirty="0" smtClean="0"/>
          </a:p>
          <a:p>
            <a:pPr marL="114300" indent="0">
              <a:buNone/>
            </a:pPr>
            <a:endParaRPr lang="en-US" sz="3200" dirty="0" smtClean="0"/>
          </a:p>
          <a:p>
            <a:pPr marL="114300" indent="0">
              <a:buNone/>
            </a:pPr>
            <a:r>
              <a:rPr lang="en-US" sz="3200" dirty="0" smtClean="0"/>
              <a:t>This </a:t>
            </a:r>
            <a:r>
              <a:rPr lang="en-US" sz="3200" dirty="0"/>
              <a:t>Political cartoon from @1900 is showing the President of the United States waiting for Uncle Sam to place an order. The menu lists various territories that might appeal to the diner's appetite. </a:t>
            </a:r>
          </a:p>
          <a:p>
            <a:pPr marL="114300" indent="0">
              <a:buNone/>
            </a:pPr>
            <a:endParaRPr lang="en-US" sz="2400" dirty="0"/>
          </a:p>
        </p:txBody>
      </p:sp>
      <p:pic>
        <p:nvPicPr>
          <p:cNvPr id="5" name="Picture 4" descr="C:\Users\middldo\Desktop\00201073[1].jpg"/>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52401"/>
            <a:ext cx="3733800" cy="2438400"/>
          </a:xfrm>
          <a:prstGeom prst="rect">
            <a:avLst/>
          </a:prstGeom>
          <a:noFill/>
          <a:ln>
            <a:noFill/>
          </a:ln>
        </p:spPr>
      </p:pic>
    </p:spTree>
    <p:extLst>
      <p:ext uri="{BB962C8B-B14F-4D97-AF65-F5344CB8AC3E}">
        <p14:creationId xmlns:p14="http://schemas.microsoft.com/office/powerpoint/2010/main" val="205698065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92500" lnSpcReduction="20000"/>
          </a:bodyPr>
          <a:lstStyle/>
          <a:p>
            <a:pPr marL="114300" lvl="0" indent="0">
              <a:buNone/>
            </a:pPr>
            <a:r>
              <a:rPr lang="en-US" dirty="0" smtClean="0"/>
              <a:t>A. Who </a:t>
            </a:r>
            <a:r>
              <a:rPr lang="en-US" dirty="0"/>
              <a:t>is the waiter (president) taking Uncle Sam’s order for dinner?</a:t>
            </a:r>
          </a:p>
          <a:p>
            <a:pPr marL="114300" lvl="0" indent="0">
              <a:buNone/>
            </a:pPr>
            <a:r>
              <a:rPr lang="en-US" dirty="0" smtClean="0"/>
              <a:t>B. Which </a:t>
            </a:r>
            <a:r>
              <a:rPr lang="en-US" dirty="0"/>
              <a:t>nations are offered on this bill of fare(the menu)?</a:t>
            </a:r>
          </a:p>
          <a:p>
            <a:pPr marL="114300" lvl="0" indent="0">
              <a:buNone/>
            </a:pPr>
            <a:r>
              <a:rPr lang="en-US" dirty="0" smtClean="0"/>
              <a:t>C. In </a:t>
            </a:r>
            <a:r>
              <a:rPr lang="en-US" dirty="0"/>
              <a:t>which of these nations did the U.S. ultimately pursue its interest?</a:t>
            </a:r>
          </a:p>
          <a:p>
            <a:pPr marL="114300" lvl="0" indent="0">
              <a:buNone/>
            </a:pPr>
            <a:r>
              <a:rPr lang="en-US" dirty="0" smtClean="0"/>
              <a:t>D. What </a:t>
            </a:r>
            <a:r>
              <a:rPr lang="en-US" dirty="0"/>
              <a:t>seems to be Uncle Sam’s attitude toward the offerings on the menu?</a:t>
            </a:r>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00201073[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286000"/>
            <a:ext cx="4419600" cy="3352800"/>
          </a:xfrm>
          <a:prstGeom prst="rect">
            <a:avLst/>
          </a:prstGeom>
          <a:noFill/>
          <a:ln>
            <a:noFill/>
          </a:ln>
        </p:spPr>
      </p:pic>
    </p:spTree>
    <p:extLst>
      <p:ext uri="{BB962C8B-B14F-4D97-AF65-F5344CB8AC3E}">
        <p14:creationId xmlns:p14="http://schemas.microsoft.com/office/powerpoint/2010/main" val="26804453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descr="C:\Users\middldo\Desktop\1890s_Spanish_Misrule_Cartoon-Dalrymple-Puck[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600200"/>
            <a:ext cx="7162800" cy="5029200"/>
          </a:xfrm>
          <a:prstGeom prst="rect">
            <a:avLst/>
          </a:prstGeom>
          <a:noFill/>
          <a:ln>
            <a:noFill/>
          </a:ln>
        </p:spPr>
      </p:pic>
    </p:spTree>
    <p:extLst>
      <p:ext uri="{BB962C8B-B14F-4D97-AF65-F5344CB8AC3E}">
        <p14:creationId xmlns:p14="http://schemas.microsoft.com/office/powerpoint/2010/main" val="3820372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dirty="0" smtClean="0"/>
          </a:p>
          <a:p>
            <a:pPr marL="114300" indent="0">
              <a:buNone/>
            </a:pPr>
            <a:endParaRPr lang="en-US" dirty="0" smtClean="0"/>
          </a:p>
          <a:p>
            <a:pPr marL="114300" indent="0">
              <a:buNone/>
            </a:pPr>
            <a:r>
              <a:rPr lang="en-US" dirty="0" smtClean="0"/>
              <a:t>This </a:t>
            </a:r>
            <a:r>
              <a:rPr lang="en-US" dirty="0"/>
              <a:t>political cartoon is trying to spread support for U.S. involvement in Cuba. The caption reads "The duty of the hour; - to save her not only from Spain, but from a worse fate". The symbol of the frying pan "Spanish Misrule" paints Spain as the antagonist that is harming Cuba, represented by the woman held over the fire of anarchy. The subject of this cartoon is that the U.S. should get involved as it is its "duty".</a:t>
            </a:r>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1890s_Spanish_Misrule_Cartoon-Dalrymple-Puck[1].jpg"/>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52401"/>
            <a:ext cx="4307205" cy="2285999"/>
          </a:xfrm>
          <a:prstGeom prst="rect">
            <a:avLst/>
          </a:prstGeom>
          <a:noFill/>
          <a:ln>
            <a:noFill/>
          </a:ln>
        </p:spPr>
      </p:pic>
    </p:spTree>
    <p:extLst>
      <p:ext uri="{BB962C8B-B14F-4D97-AF65-F5344CB8AC3E}">
        <p14:creationId xmlns:p14="http://schemas.microsoft.com/office/powerpoint/2010/main" val="135727153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85000" lnSpcReduction="20000"/>
          </a:bodyPr>
          <a:lstStyle/>
          <a:p>
            <a:pPr marL="2103120" lvl="8" indent="0" algn="r">
              <a:buNone/>
            </a:pPr>
            <a:endParaRPr lang="en-US" dirty="0" smtClean="0"/>
          </a:p>
          <a:p>
            <a:pPr marL="114300" lvl="0" indent="0">
              <a:buNone/>
            </a:pPr>
            <a:r>
              <a:rPr lang="en-US" dirty="0" smtClean="0"/>
              <a:t>A. Who </a:t>
            </a:r>
            <a:r>
              <a:rPr lang="en-US" dirty="0"/>
              <a:t>or what does the women in the frying pan represent? How do you know that?</a:t>
            </a:r>
          </a:p>
          <a:p>
            <a:pPr marL="114300" lvl="0" indent="0">
              <a:buNone/>
            </a:pPr>
            <a:r>
              <a:rPr lang="en-US" dirty="0" smtClean="0"/>
              <a:t>B. Spain </a:t>
            </a:r>
            <a:r>
              <a:rPr lang="en-US" dirty="0"/>
              <a:t>in this cartoon is painted as an </a:t>
            </a:r>
            <a:r>
              <a:rPr lang="en-US" i="1" dirty="0"/>
              <a:t>antagonist</a:t>
            </a:r>
            <a:r>
              <a:rPr lang="en-US" dirty="0"/>
              <a:t>. What is an </a:t>
            </a:r>
            <a:r>
              <a:rPr lang="en-US" i="1" dirty="0"/>
              <a:t>antagonist</a:t>
            </a:r>
            <a:r>
              <a:rPr lang="en-US" dirty="0"/>
              <a:t>?</a:t>
            </a:r>
          </a:p>
          <a:p>
            <a:pPr marL="114300" lvl="0" indent="0">
              <a:buNone/>
            </a:pPr>
            <a:r>
              <a:rPr lang="en-US" dirty="0" smtClean="0"/>
              <a:t>C. How </a:t>
            </a:r>
            <a:r>
              <a:rPr lang="en-US" dirty="0"/>
              <a:t>is Spain “Misruling” the island of Cuba?</a:t>
            </a:r>
          </a:p>
          <a:p>
            <a:pPr marL="114300" lvl="0" indent="0">
              <a:buNone/>
            </a:pPr>
            <a:r>
              <a:rPr lang="en-US" dirty="0" smtClean="0"/>
              <a:t>D. What </a:t>
            </a:r>
            <a:r>
              <a:rPr lang="en-US" dirty="0"/>
              <a:t>does the cartoonist believe the U.S. should do or should not do about the issue of Spanish rule over the island of Cuba?</a:t>
            </a:r>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1890s_Spanish_Misrule_Cartoon-Dalrymple-Puck[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4191000" cy="3047999"/>
          </a:xfrm>
          <a:prstGeom prst="rect">
            <a:avLst/>
          </a:prstGeom>
          <a:noFill/>
          <a:ln>
            <a:noFill/>
          </a:ln>
        </p:spPr>
      </p:pic>
    </p:spTree>
    <p:extLst>
      <p:ext uri="{BB962C8B-B14F-4D97-AF65-F5344CB8AC3E}">
        <p14:creationId xmlns:p14="http://schemas.microsoft.com/office/powerpoint/2010/main" val="41901728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6" name="Content Placeholder 5" descr="C:\Users\middldo\Desktop\spanish_brute[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81200" y="1371600"/>
            <a:ext cx="4419600" cy="5401056"/>
          </a:xfrm>
          <a:prstGeom prst="rect">
            <a:avLst/>
          </a:prstGeom>
          <a:noFill/>
          <a:ln>
            <a:noFill/>
          </a:ln>
        </p:spPr>
      </p:pic>
    </p:spTree>
    <p:extLst>
      <p:ext uri="{BB962C8B-B14F-4D97-AF65-F5344CB8AC3E}">
        <p14:creationId xmlns:p14="http://schemas.microsoft.com/office/powerpoint/2010/main" val="9453818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r>
              <a:rPr lang="en-US" sz="2400" dirty="0" smtClean="0"/>
              <a:t>This </a:t>
            </a:r>
            <a:r>
              <a:rPr lang="en-US" sz="2400" dirty="0"/>
              <a:t>political cartoon depicts a fanged  </a:t>
            </a:r>
            <a:r>
              <a:rPr lang="en-US" sz="2400" dirty="0" smtClean="0"/>
              <a:t>                                             ape </a:t>
            </a:r>
            <a:r>
              <a:rPr lang="en-US" sz="2400" dirty="0"/>
              <a:t>represented as a Spaniard, standing </a:t>
            </a:r>
            <a:r>
              <a:rPr lang="en-US" sz="2400" dirty="0" smtClean="0"/>
              <a:t>                                 over </a:t>
            </a:r>
            <a:r>
              <a:rPr lang="en-US" sz="2400" dirty="0"/>
              <a:t>the grave of the U.S. soldiers </a:t>
            </a:r>
            <a:r>
              <a:rPr lang="en-US" sz="2400" dirty="0" smtClean="0"/>
              <a:t>                                           murdered </a:t>
            </a:r>
            <a:r>
              <a:rPr lang="en-US" sz="2400" dirty="0"/>
              <a:t>by Spain. This cartoon was released after the sinking of the U.S.S Maine battleship which exploded in Havana Harbor. Although the most practical reason for the accident was improperly stored gunpowder, Americans quickly blamed the misfortune on Spain as an excuse to go to war. The picture depicts an ape which symbolizes that the Spaniards were inhumane and incompetent. The ape is holding a knife that is dripping with U.S. soldiers' blood, and it is stepping on an American flag which indicates that the Spaniards disrespect our country.</a:t>
            </a:r>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spanish_brute[1].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0"/>
            <a:ext cx="2597784" cy="2971800"/>
          </a:xfrm>
          <a:prstGeom prst="rect">
            <a:avLst/>
          </a:prstGeom>
          <a:noFill/>
          <a:ln>
            <a:noFill/>
          </a:ln>
        </p:spPr>
      </p:pic>
    </p:spTree>
    <p:extLst>
      <p:ext uri="{BB962C8B-B14F-4D97-AF65-F5344CB8AC3E}">
        <p14:creationId xmlns:p14="http://schemas.microsoft.com/office/powerpoint/2010/main" val="57145635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lnSpcReduction="10000"/>
          </a:bodyPr>
          <a:lstStyle/>
          <a:p>
            <a:pPr marL="2103120" lvl="8" indent="0" algn="r">
              <a:buNone/>
            </a:pPr>
            <a:endParaRPr lang="en-US" dirty="0" smtClean="0"/>
          </a:p>
          <a:p>
            <a:pPr marL="114300" lvl="0" indent="0">
              <a:buNone/>
            </a:pPr>
            <a:r>
              <a:rPr lang="en-US" dirty="0" smtClean="0"/>
              <a:t>A. What </a:t>
            </a:r>
            <a:r>
              <a:rPr lang="en-US" dirty="0"/>
              <a:t>or who does the tombstone represent?</a:t>
            </a:r>
          </a:p>
          <a:p>
            <a:pPr marL="114300" lvl="0" indent="0">
              <a:buNone/>
            </a:pPr>
            <a:r>
              <a:rPr lang="en-US" dirty="0" smtClean="0"/>
              <a:t>B. According </a:t>
            </a:r>
            <a:r>
              <a:rPr lang="en-US" dirty="0"/>
              <a:t>to this cartoon, who did the media blame for the sinking of the U.S. Maine?</a:t>
            </a:r>
          </a:p>
          <a:p>
            <a:pPr marL="114300" lvl="0" indent="0">
              <a:buNone/>
            </a:pPr>
            <a:r>
              <a:rPr lang="en-US" dirty="0" smtClean="0"/>
              <a:t>C. How </a:t>
            </a:r>
            <a:r>
              <a:rPr lang="en-US" dirty="0"/>
              <a:t>did the media portray the Spanish in this cartoon?</a:t>
            </a:r>
          </a:p>
          <a:p>
            <a:endParaRPr lang="en-US" dirty="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spanish_brute[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29487" y="1536700"/>
            <a:ext cx="3737713" cy="5016500"/>
          </a:xfrm>
          <a:prstGeom prst="rect">
            <a:avLst/>
          </a:prstGeom>
          <a:noFill/>
          <a:ln>
            <a:noFill/>
          </a:ln>
        </p:spPr>
      </p:pic>
    </p:spTree>
    <p:extLst>
      <p:ext uri="{BB962C8B-B14F-4D97-AF65-F5344CB8AC3E}">
        <p14:creationId xmlns:p14="http://schemas.microsoft.com/office/powerpoint/2010/main" val="375098272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descr="C:\Users\middldo\Desktop\446px-China_imperialism_cartoon[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81200" y="1447800"/>
            <a:ext cx="4572000" cy="5334000"/>
          </a:xfrm>
          <a:prstGeom prst="rect">
            <a:avLst/>
          </a:prstGeom>
          <a:noFill/>
          <a:ln>
            <a:noFill/>
          </a:ln>
        </p:spPr>
      </p:pic>
    </p:spTree>
    <p:extLst>
      <p:ext uri="{BB962C8B-B14F-4D97-AF65-F5344CB8AC3E}">
        <p14:creationId xmlns:p14="http://schemas.microsoft.com/office/powerpoint/2010/main" val="39359359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r>
              <a:rPr lang="en-US" sz="2000" dirty="0" smtClean="0"/>
              <a:t>This </a:t>
            </a:r>
            <a:r>
              <a:rPr lang="en-US" sz="2000" dirty="0"/>
              <a:t>is a French political cartoon from the late 1890s. A pie represents "Chine" (French for China) and is being divided between caricatures of Queen Victoria of the United Kingdom, William II of Germany (who is squabbling with Queen Victoria over a borderland piece, whilst thrusting a knife into the pie to signify aggressive German intentions), Nicholas II of Russia, who is eyeing a particular piece, the French Marianne (who is diplomatically shown as not participating in the carving, and is depicted as close to Nicholas II, as a reminder of the Franco-Russian Alliance), and the Meiji Emperor of Japan, carefully contemplating which pieces to take. A stereotypical Qing official throws up his hands to try and stop them, but is powerless. It is meant to be a figurative representation of the Imperialist tendencies of these nations towards China during the decade.</a:t>
            </a:r>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446px-China_imperialism_cartoon[1].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52400"/>
            <a:ext cx="2378075" cy="2429256"/>
          </a:xfrm>
          <a:prstGeom prst="rect">
            <a:avLst/>
          </a:prstGeom>
          <a:noFill/>
          <a:ln>
            <a:noFill/>
          </a:ln>
        </p:spPr>
      </p:pic>
    </p:spTree>
    <p:extLst>
      <p:ext uri="{BB962C8B-B14F-4D97-AF65-F5344CB8AC3E}">
        <p14:creationId xmlns:p14="http://schemas.microsoft.com/office/powerpoint/2010/main" val="35466654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pic>
        <p:nvPicPr>
          <p:cNvPr id="5" name="Content Placeholder 4" descr="C:\Users\middldo\Desktop\gilded20age1[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8229600" cy="5181600"/>
          </a:xfrm>
          <a:prstGeom prst="rect">
            <a:avLst/>
          </a:prstGeom>
          <a:noFill/>
          <a:ln>
            <a:noFill/>
          </a:ln>
        </p:spPr>
      </p:pic>
    </p:spTree>
    <p:extLst>
      <p:ext uri="{BB962C8B-B14F-4D97-AF65-F5344CB8AC3E}">
        <p14:creationId xmlns:p14="http://schemas.microsoft.com/office/powerpoint/2010/main" val="27270869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77500" lnSpcReduction="20000"/>
          </a:bodyPr>
          <a:lstStyle/>
          <a:p>
            <a:pPr marL="114300" lvl="0" indent="0">
              <a:buNone/>
            </a:pPr>
            <a:r>
              <a:rPr lang="en-US" dirty="0" smtClean="0"/>
              <a:t>A. What </a:t>
            </a:r>
            <a:r>
              <a:rPr lang="en-US" dirty="0"/>
              <a:t>is the general feeling of the Chinese toward the Spheres of Influence in this cartoon?</a:t>
            </a:r>
          </a:p>
          <a:p>
            <a:pPr marL="114300" lvl="0" indent="0">
              <a:buNone/>
            </a:pPr>
            <a:r>
              <a:rPr lang="en-US" dirty="0" smtClean="0"/>
              <a:t>B. Who </a:t>
            </a:r>
            <a:r>
              <a:rPr lang="en-US" dirty="0"/>
              <a:t>are some of the leaders seated at the table and what nations do they represent?</a:t>
            </a:r>
          </a:p>
          <a:p>
            <a:pPr marL="114300" lvl="0" indent="0">
              <a:buNone/>
            </a:pPr>
            <a:r>
              <a:rPr lang="en-US" dirty="0" smtClean="0"/>
              <a:t>C. What </a:t>
            </a:r>
            <a:r>
              <a:rPr lang="en-US" dirty="0"/>
              <a:t>are they in the act of doing?</a:t>
            </a:r>
          </a:p>
          <a:p>
            <a:pPr marL="114300" lvl="0" indent="0">
              <a:buNone/>
            </a:pPr>
            <a:r>
              <a:rPr lang="en-US" dirty="0" smtClean="0"/>
              <a:t>D. Why </a:t>
            </a:r>
            <a:r>
              <a:rPr lang="en-US" dirty="0"/>
              <a:t>would they be doing this?</a:t>
            </a:r>
          </a:p>
          <a:p>
            <a:pPr marL="114300" lvl="0" indent="0">
              <a:buNone/>
            </a:pPr>
            <a:r>
              <a:rPr lang="en-US" dirty="0" smtClean="0"/>
              <a:t>E. What </a:t>
            </a:r>
            <a:r>
              <a:rPr lang="en-US" dirty="0"/>
              <a:t>world power (nation) is left out of this cartoon picture? Why?</a:t>
            </a:r>
          </a:p>
          <a:p>
            <a:pPr marL="114300" indent="0">
              <a:buNone/>
            </a:pPr>
            <a:r>
              <a:rPr lang="en-US" dirty="0"/>
              <a:t> </a:t>
            </a:r>
          </a:p>
          <a:p>
            <a:pPr marL="114300" indent="0">
              <a:buNone/>
            </a:pPr>
            <a:endParaRPr lang="en-US" dirty="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446px-China_imperialism_cartoon[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3792500" cy="4741863"/>
          </a:xfrm>
          <a:prstGeom prst="rect">
            <a:avLst/>
          </a:prstGeom>
          <a:noFill/>
          <a:ln>
            <a:noFill/>
          </a:ln>
        </p:spPr>
      </p:pic>
    </p:spTree>
    <p:extLst>
      <p:ext uri="{BB962C8B-B14F-4D97-AF65-F5344CB8AC3E}">
        <p14:creationId xmlns:p14="http://schemas.microsoft.com/office/powerpoint/2010/main" val="111475855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6" name="Content Placeholder 5" descr="https://sites.google.com/a/ncps-k12.org/amnhnews-c-ouellette-2011/_/rsrc/1324497419510/open-door-policy-editorial-cartoon/opendoor.jpeg">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6705600" cy="5105400"/>
          </a:xfrm>
          <a:prstGeom prst="rect">
            <a:avLst/>
          </a:prstGeom>
          <a:noFill/>
          <a:ln>
            <a:noFill/>
          </a:ln>
        </p:spPr>
      </p:pic>
    </p:spTree>
    <p:extLst>
      <p:ext uri="{BB962C8B-B14F-4D97-AF65-F5344CB8AC3E}">
        <p14:creationId xmlns:p14="http://schemas.microsoft.com/office/powerpoint/2010/main" val="795284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dirty="0"/>
              <a:t>This editorial political </a:t>
            </a:r>
            <a:r>
              <a:rPr lang="en-US" dirty="0" smtClean="0"/>
              <a:t>cartoon                                          </a:t>
            </a:r>
            <a:r>
              <a:rPr lang="en-US" dirty="0"/>
              <a:t>is a very concise portrayal of the </a:t>
            </a:r>
            <a:r>
              <a:rPr lang="en-US" dirty="0" smtClean="0"/>
              <a:t>                             Open </a:t>
            </a:r>
            <a:r>
              <a:rPr lang="en-US" dirty="0"/>
              <a:t>Door Policy created by </a:t>
            </a:r>
            <a:r>
              <a:rPr lang="en-US" dirty="0" smtClean="0"/>
              <a:t>                                    John </a:t>
            </a:r>
            <a:r>
              <a:rPr lang="en-US" dirty="0"/>
              <a:t>Hay. The cartoon illustrates Uncle Sam (America) holding the key which "opened the door" of trade to China with the world. Standing outside of the door are members of all of the countries who held spheres of influence in China at the time who would later partake in the large amounts of trade. The opening of the door to China to the rest of the world is clearly accurately portrayed by this drawing.</a:t>
            </a:r>
          </a:p>
          <a:p>
            <a:pPr marL="114300" indent="0">
              <a:buNone/>
            </a:pP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https://sites.google.com/a/ncps-k12.org/amnhnews-c-ouellette-2011/_/rsrc/1324497419510/open-door-policy-editorial-cartoon/opendoor.jpe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157216" y="30480"/>
            <a:ext cx="3289933" cy="2560320"/>
          </a:xfrm>
          <a:prstGeom prst="rect">
            <a:avLst/>
          </a:prstGeom>
          <a:noFill/>
          <a:ln>
            <a:noFill/>
          </a:ln>
        </p:spPr>
      </p:pic>
    </p:spTree>
    <p:extLst>
      <p:ext uri="{BB962C8B-B14F-4D97-AF65-F5344CB8AC3E}">
        <p14:creationId xmlns:p14="http://schemas.microsoft.com/office/powerpoint/2010/main" val="64274998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85000" lnSpcReduction="10000"/>
          </a:bodyPr>
          <a:lstStyle/>
          <a:p>
            <a:pPr marL="114300" lvl="0" indent="0">
              <a:buNone/>
            </a:pPr>
            <a:r>
              <a:rPr lang="en-US" dirty="0" smtClean="0"/>
              <a:t>A. Who </a:t>
            </a:r>
            <a:r>
              <a:rPr lang="en-US" dirty="0"/>
              <a:t>is the figure standing at the door? What does he represent? </a:t>
            </a:r>
          </a:p>
          <a:p>
            <a:pPr marL="114300" lvl="0" indent="0">
              <a:buNone/>
            </a:pPr>
            <a:r>
              <a:rPr lang="en-US" dirty="0" smtClean="0"/>
              <a:t>B. Who </a:t>
            </a:r>
            <a:r>
              <a:rPr lang="en-US" dirty="0"/>
              <a:t>are the other figures standing around the door, and what do they represent?</a:t>
            </a:r>
          </a:p>
          <a:p>
            <a:pPr marL="114300" lvl="0" indent="0">
              <a:buNone/>
            </a:pPr>
            <a:r>
              <a:rPr lang="en-US" dirty="0" smtClean="0"/>
              <a:t>C. What </a:t>
            </a:r>
            <a:r>
              <a:rPr lang="en-US" dirty="0"/>
              <a:t>else do you notice in this cartoon (any important objects, the size of things, words, etc.)</a:t>
            </a:r>
          </a:p>
          <a:p>
            <a:pPr marL="114300" lvl="0" indent="0">
              <a:buNone/>
            </a:pPr>
            <a:r>
              <a:rPr lang="en-US" dirty="0" smtClean="0"/>
              <a:t>D. What </a:t>
            </a:r>
            <a:r>
              <a:rPr lang="en-US" dirty="0"/>
              <a:t>is the meaning or message of this cartoon?</a:t>
            </a:r>
          </a:p>
          <a:p>
            <a:pPr marL="114300" indent="0">
              <a:buNone/>
            </a:pPr>
            <a:r>
              <a:rPr lang="en-US" dirty="0"/>
              <a:t> </a:t>
            </a:r>
          </a:p>
          <a:p>
            <a:pPr marL="114300" indent="0">
              <a:buNone/>
            </a:pPr>
            <a:endParaRPr lang="en-US" dirty="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https://sites.google.com/a/ncps-k12.org/amnhnews-c-ouellette-2011/_/rsrc/1324497419510/open-door-policy-editorial-cartoon/opendoor.jpeg">
            <a:hlinkClick r:id="rId2"/>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304800" y="2057400"/>
            <a:ext cx="4191000" cy="3352800"/>
          </a:xfrm>
          <a:prstGeom prst="rect">
            <a:avLst/>
          </a:prstGeom>
          <a:noFill/>
          <a:ln>
            <a:noFill/>
          </a:ln>
        </p:spPr>
      </p:pic>
    </p:spTree>
    <p:extLst>
      <p:ext uri="{BB962C8B-B14F-4D97-AF65-F5344CB8AC3E}">
        <p14:creationId xmlns:p14="http://schemas.microsoft.com/office/powerpoint/2010/main" val="19615297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7" name="Content Placeholder 6" descr="C:\Users\middldo\Desktop\Roosevelt_monroe_Doctrine_cartoon[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676400"/>
            <a:ext cx="4476750" cy="5029201"/>
          </a:xfrm>
          <a:prstGeom prst="rect">
            <a:avLst/>
          </a:prstGeom>
          <a:noFill/>
          <a:ln>
            <a:noFill/>
          </a:ln>
        </p:spPr>
      </p:pic>
    </p:spTree>
    <p:extLst>
      <p:ext uri="{BB962C8B-B14F-4D97-AF65-F5344CB8AC3E}">
        <p14:creationId xmlns:p14="http://schemas.microsoft.com/office/powerpoint/2010/main" val="36721729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000" dirty="0" smtClean="0"/>
          </a:p>
          <a:p>
            <a:pPr marL="114300" indent="0">
              <a:buNone/>
            </a:pPr>
            <a:endParaRPr lang="en-US" sz="2000" dirty="0"/>
          </a:p>
          <a:p>
            <a:pPr marL="114300" indent="0">
              <a:buNone/>
            </a:pPr>
            <a:r>
              <a:rPr lang="en-US" sz="2000" dirty="0" smtClean="0"/>
              <a:t>A </a:t>
            </a:r>
            <a:r>
              <a:rPr lang="en-US" sz="2000" dirty="0"/>
              <a:t>@1906 Political cartoon depicting </a:t>
            </a:r>
            <a:r>
              <a:rPr lang="en-US" sz="2000" dirty="0" smtClean="0"/>
              <a:t>                                                     Theodore </a:t>
            </a:r>
            <a:r>
              <a:rPr lang="en-US" sz="2000" dirty="0"/>
              <a:t>Roosevelt using the Monroe Doctrine </a:t>
            </a:r>
            <a:r>
              <a:rPr lang="en-US" sz="2000" dirty="0" smtClean="0"/>
              <a:t>                                             to </a:t>
            </a:r>
            <a:r>
              <a:rPr lang="en-US" sz="2000" dirty="0"/>
              <a:t>keep European powers out of the Dominican Republic.</a:t>
            </a:r>
          </a:p>
          <a:p>
            <a:pPr marL="114300" indent="0">
              <a:buNone/>
            </a:pPr>
            <a:r>
              <a:rPr lang="en-US" sz="2000" dirty="0"/>
              <a:t> </a:t>
            </a:r>
            <a:r>
              <a:rPr lang="en-US" sz="2000" dirty="0" smtClean="0"/>
              <a:t>     </a:t>
            </a:r>
            <a:r>
              <a:rPr lang="en-US" sz="2000" dirty="0"/>
              <a:t>In 1823, President James Monroe passed the Monroe Doctrine. The Monroe Doctrine was basically a message to the European powers telling them to stay out of the Western Hemisphere. The Doctrine made it clear that European colonization and intervention in the Americas would no longer be tolerated. In 1904, Roosevelt introduced his corollary to the Doctrine, in which he introduced "preventive intervention". Roosevelt described preventive intervention as intervening with Latin American countries in order to prevent European intervention. He used then revised doctrine to justify tariff collection in the Dominican Republic and an American presence in other Latin American and Caribbean countries</a:t>
            </a:r>
            <a:endParaRPr lang="en-US" sz="2000" dirty="0" smtClean="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Roosevelt_monroe_Doctrine_cartoon[1].jpg"/>
          <p:cNvPicPr/>
          <p:nvPr/>
        </p:nvPicPr>
        <p:blipFill>
          <a:blip r:embed="rId3">
            <a:extLst>
              <a:ext uri="{28A0092B-C50C-407E-A947-70E740481C1C}">
                <a14:useLocalDpi xmlns:a14="http://schemas.microsoft.com/office/drawing/2010/main" val="0"/>
              </a:ext>
            </a:extLst>
          </a:blip>
          <a:srcRect/>
          <a:stretch>
            <a:fillRect/>
          </a:stretch>
        </p:blipFill>
        <p:spPr bwMode="auto">
          <a:xfrm>
            <a:off x="5715000" y="0"/>
            <a:ext cx="2693670" cy="2666999"/>
          </a:xfrm>
          <a:prstGeom prst="rect">
            <a:avLst/>
          </a:prstGeom>
          <a:noFill/>
          <a:ln>
            <a:noFill/>
          </a:ln>
        </p:spPr>
      </p:pic>
    </p:spTree>
    <p:extLst>
      <p:ext uri="{BB962C8B-B14F-4D97-AF65-F5344CB8AC3E}">
        <p14:creationId xmlns:p14="http://schemas.microsoft.com/office/powerpoint/2010/main" val="317823897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114300" indent="0">
              <a:buNone/>
            </a:pPr>
            <a:r>
              <a:rPr lang="en-US" dirty="0" smtClean="0"/>
              <a:t>Create </a:t>
            </a:r>
            <a:r>
              <a:rPr lang="en-US" dirty="0"/>
              <a:t>and answer (4) four questions for </a:t>
            </a:r>
            <a:r>
              <a:rPr lang="en-US" dirty="0" smtClean="0"/>
              <a:t>this </a:t>
            </a:r>
            <a:r>
              <a:rPr lang="en-US" dirty="0"/>
              <a:t>political </a:t>
            </a:r>
            <a:r>
              <a:rPr lang="en-US" dirty="0" smtClean="0"/>
              <a:t>cartoon: </a:t>
            </a:r>
            <a:endParaRPr lang="en-US" dirty="0"/>
          </a:p>
          <a:p>
            <a:pPr marL="114300" indent="0">
              <a:buNone/>
            </a:pPr>
            <a:r>
              <a:rPr lang="en-US" dirty="0" smtClean="0"/>
              <a:t>A.</a:t>
            </a:r>
          </a:p>
          <a:p>
            <a:pPr marL="114300" indent="0">
              <a:buNone/>
            </a:pPr>
            <a:endParaRPr lang="en-US" dirty="0"/>
          </a:p>
          <a:p>
            <a:pPr marL="114300" indent="0">
              <a:buNone/>
            </a:pPr>
            <a:r>
              <a:rPr lang="en-US" dirty="0"/>
              <a:t>B</a:t>
            </a:r>
            <a:r>
              <a:rPr lang="en-US" dirty="0" smtClean="0"/>
              <a:t>.</a:t>
            </a:r>
          </a:p>
          <a:p>
            <a:pPr marL="114300" indent="0">
              <a:buNone/>
            </a:pPr>
            <a:endParaRPr lang="en-US" dirty="0"/>
          </a:p>
          <a:p>
            <a:pPr marL="114300" indent="0">
              <a:buNone/>
            </a:pPr>
            <a:r>
              <a:rPr lang="en-US" dirty="0"/>
              <a:t>C</a:t>
            </a:r>
            <a:r>
              <a:rPr lang="en-US" dirty="0" smtClean="0"/>
              <a:t>.</a:t>
            </a:r>
          </a:p>
          <a:p>
            <a:pPr marL="114300" indent="0">
              <a:buNone/>
            </a:pPr>
            <a:endParaRPr lang="en-US" dirty="0"/>
          </a:p>
          <a:p>
            <a:pPr marL="114300" indent="0">
              <a:buNone/>
            </a:pPr>
            <a:r>
              <a:rPr lang="en-US" dirty="0"/>
              <a:t>D.</a:t>
            </a:r>
          </a:p>
          <a:p>
            <a:pPr marL="114300" indent="0">
              <a:buNone/>
            </a:pPr>
            <a:endParaRPr lang="en-US" dirty="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Roosevelt_monroe_Doctrine_cartoon[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819751"/>
            <a:ext cx="3657600" cy="4023360"/>
          </a:xfrm>
          <a:prstGeom prst="rect">
            <a:avLst/>
          </a:prstGeom>
          <a:noFill/>
          <a:ln>
            <a:noFill/>
          </a:ln>
        </p:spPr>
      </p:pic>
    </p:spTree>
    <p:extLst>
      <p:ext uri="{BB962C8B-B14F-4D97-AF65-F5344CB8AC3E}">
        <p14:creationId xmlns:p14="http://schemas.microsoft.com/office/powerpoint/2010/main" val="42781672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pic>
        <p:nvPicPr>
          <p:cNvPr id="5" name="Content Placeholder 4" descr="C:\Users\middldo\Desktop\The_News_Reaches_Bogota_Political_Cartoon[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6858000" cy="4876800"/>
          </a:xfrm>
          <a:prstGeom prst="rect">
            <a:avLst/>
          </a:prstGeom>
          <a:noFill/>
          <a:ln>
            <a:noFill/>
          </a:ln>
        </p:spPr>
      </p:pic>
    </p:spTree>
    <p:extLst>
      <p:ext uri="{BB962C8B-B14F-4D97-AF65-F5344CB8AC3E}">
        <p14:creationId xmlns:p14="http://schemas.microsoft.com/office/powerpoint/2010/main" val="133332044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4800" dirty="0" smtClean="0"/>
              <a:t>Imperialism</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400" dirty="0" smtClean="0"/>
          </a:p>
          <a:p>
            <a:pPr marL="114300" indent="0">
              <a:buNone/>
            </a:pPr>
            <a:endParaRPr lang="en-US" sz="2400" dirty="0"/>
          </a:p>
          <a:p>
            <a:pPr marL="114300" indent="0">
              <a:buNone/>
            </a:pPr>
            <a:r>
              <a:rPr lang="en-US" sz="2400" dirty="0" smtClean="0"/>
              <a:t>When </a:t>
            </a:r>
            <a:r>
              <a:rPr lang="en-US" sz="2400" dirty="0"/>
              <a:t>Roosevelt wanted something he got it. In this sense, he was like a child. Roosevelt wanted to build the Panama Canal, and when the Colombian government refused to give him a 100 year lease on Panama for 10 million dollars he resorted to underhanded dealings. He sent money to Panamanian mercenaries to fund a revolt against Colombia. When Panama won independence from Columbia they signed a treaty granting the U.S. construction of the canal. All this really explains why the cartoonist depicts Roosevelt dumping dirt on Colombia. </a:t>
            </a:r>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The_News_Reaches_Bogota_Political_Cartoon[1].jpg"/>
          <p:cNvPicPr/>
          <p:nvPr/>
        </p:nvPicPr>
        <p:blipFill>
          <a:blip r:embed="rId3">
            <a:extLst>
              <a:ext uri="{28A0092B-C50C-407E-A947-70E740481C1C}">
                <a14:useLocalDpi xmlns:a14="http://schemas.microsoft.com/office/drawing/2010/main" val="0"/>
              </a:ext>
            </a:extLst>
          </a:blip>
          <a:srcRect/>
          <a:stretch>
            <a:fillRect/>
          </a:stretch>
        </p:blipFill>
        <p:spPr bwMode="auto">
          <a:xfrm>
            <a:off x="4495800" y="0"/>
            <a:ext cx="3944620" cy="2362200"/>
          </a:xfrm>
          <a:prstGeom prst="rect">
            <a:avLst/>
          </a:prstGeom>
          <a:noFill/>
          <a:ln>
            <a:noFill/>
          </a:ln>
        </p:spPr>
      </p:pic>
    </p:spTree>
    <p:extLst>
      <p:ext uri="{BB962C8B-B14F-4D97-AF65-F5344CB8AC3E}">
        <p14:creationId xmlns:p14="http://schemas.microsoft.com/office/powerpoint/2010/main" val="376524000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114300" indent="0">
              <a:buNone/>
            </a:pPr>
            <a:r>
              <a:rPr lang="en-US" dirty="0"/>
              <a:t> </a:t>
            </a:r>
            <a:r>
              <a:rPr lang="en-US" dirty="0" smtClean="0"/>
              <a:t>A. What </a:t>
            </a:r>
            <a:r>
              <a:rPr lang="en-US" dirty="0"/>
              <a:t>does the flag “New Territory” refer to?</a:t>
            </a:r>
          </a:p>
          <a:p>
            <a:pPr marL="114300" lvl="0" indent="0">
              <a:buNone/>
            </a:pPr>
            <a:r>
              <a:rPr lang="en-US" dirty="0" smtClean="0"/>
              <a:t>B. What </a:t>
            </a:r>
            <a:r>
              <a:rPr lang="en-US" dirty="0"/>
              <a:t>do the ships in the foreground represent?</a:t>
            </a:r>
          </a:p>
          <a:p>
            <a:pPr marL="114300" lvl="0" indent="0">
              <a:buNone/>
            </a:pPr>
            <a:r>
              <a:rPr lang="en-US" dirty="0" smtClean="0"/>
              <a:t>C. What </a:t>
            </a:r>
            <a:r>
              <a:rPr lang="en-US" dirty="0"/>
              <a:t>does the image of Theodore </a:t>
            </a:r>
            <a:r>
              <a:rPr lang="en-US" dirty="0" smtClean="0"/>
              <a:t>Roosevelt </a:t>
            </a:r>
            <a:r>
              <a:rPr lang="en-US" dirty="0"/>
              <a:t>slinging dirt on Bogota symbolize?</a:t>
            </a:r>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The_News_Reaches_Bogota_Political_Cartoon[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 y="2286000"/>
            <a:ext cx="4181856" cy="3297841"/>
          </a:xfrm>
          <a:prstGeom prst="rect">
            <a:avLst/>
          </a:prstGeom>
          <a:noFill/>
          <a:ln>
            <a:noFill/>
          </a:ln>
        </p:spPr>
      </p:pic>
    </p:spTree>
    <p:extLst>
      <p:ext uri="{BB962C8B-B14F-4D97-AF65-F5344CB8AC3E}">
        <p14:creationId xmlns:p14="http://schemas.microsoft.com/office/powerpoint/2010/main" val="42143172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Industrial Revolution</a:t>
            </a:r>
            <a:endParaRPr lang="en-US" dirty="0"/>
          </a:p>
        </p:txBody>
      </p:sp>
      <p:sp>
        <p:nvSpPr>
          <p:cNvPr id="3" name="Content Placeholder 2"/>
          <p:cNvSpPr>
            <a:spLocks noGrp="1"/>
          </p:cNvSpPr>
          <p:nvPr>
            <p:ph idx="1"/>
          </p:nvPr>
        </p:nvSpPr>
        <p:spPr/>
        <p:txBody>
          <a:bodyPr>
            <a:normAutofit fontScale="92500" lnSpcReduction="20000"/>
          </a:bodyPr>
          <a:lstStyle/>
          <a:p>
            <a:pPr marL="114300" indent="0">
              <a:buNone/>
            </a:pPr>
            <a:r>
              <a:rPr lang="en-US" dirty="0"/>
              <a:t>This cartoon was drawn by someone </a:t>
            </a:r>
            <a:r>
              <a:rPr lang="en-US" dirty="0" smtClean="0"/>
              <a:t>                          who </a:t>
            </a:r>
            <a:r>
              <a:rPr lang="en-US" dirty="0"/>
              <a:t>was obviously very critical of John D. Rockefeller's policies. It was drawn during the height of Rockefeller's power and wealth. The cartoon shows Rockefeller as a giant, completely in control of the Supreme Court, as he is apparently putting bags of money inside the building. The background shows the US Capitol Building with smoke stacks on it, surrounded by a huge field of oil drums. Rockefeller had much government influence, being the richest man in the world at the time. His use of horizontal integration gave him an oil monopoly, which would have given him enough money to make sure his supporters would be elected to powerful offices. </a:t>
            </a:r>
          </a:p>
        </p:txBody>
      </p:sp>
      <p:pic>
        <p:nvPicPr>
          <p:cNvPr id="5" name="Picture 4" descr="C:\Users\middldo\Desktop\gilded20age1[1].jpg"/>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52400"/>
            <a:ext cx="2350770" cy="1828800"/>
          </a:xfrm>
          <a:prstGeom prst="rect">
            <a:avLst/>
          </a:prstGeom>
          <a:noFill/>
          <a:ln>
            <a:noFill/>
          </a:ln>
        </p:spPr>
      </p:pic>
    </p:spTree>
    <p:extLst>
      <p:ext uri="{BB962C8B-B14F-4D97-AF65-F5344CB8AC3E}">
        <p14:creationId xmlns:p14="http://schemas.microsoft.com/office/powerpoint/2010/main" val="294334643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Imperialism</a:t>
            </a:r>
            <a:endParaRPr lang="en-US" dirty="0"/>
          </a:p>
        </p:txBody>
      </p:sp>
      <p:sp>
        <p:nvSpPr>
          <p:cNvPr id="3" name="Content Placeholder 2"/>
          <p:cNvSpPr>
            <a:spLocks noGrp="1"/>
          </p:cNvSpPr>
          <p:nvPr>
            <p:ph sz="half" idx="2"/>
          </p:nvPr>
        </p:nvSpPr>
        <p:spPr>
          <a:xfrm>
            <a:off x="4495800" y="1524000"/>
            <a:ext cx="3810000" cy="5105400"/>
          </a:xfrm>
        </p:spPr>
        <p:txBody>
          <a:bodyPr>
            <a:normAutofit fontScale="92500" lnSpcReduction="20000"/>
          </a:bodyPr>
          <a:lstStyle/>
          <a:p>
            <a:pPr marL="2103120" lvl="8" indent="0" algn="r">
              <a:buNone/>
            </a:pPr>
            <a:endParaRPr lang="en-US" dirty="0"/>
          </a:p>
          <a:p>
            <a:pPr lvl="0"/>
            <a:r>
              <a:rPr lang="en-US" dirty="0"/>
              <a:t>The Hay-Bunau-Varilla Treaty</a:t>
            </a:r>
          </a:p>
          <a:p>
            <a:pPr lvl="0"/>
            <a:r>
              <a:rPr lang="en-US" dirty="0"/>
              <a:t>Increased sea trade; U.S. businesses desire for more global trade; also, the United States naval presence during 1903 Panamanian revolution</a:t>
            </a:r>
          </a:p>
          <a:p>
            <a:pPr lvl="0"/>
            <a:r>
              <a:rPr lang="en-US" dirty="0"/>
              <a:t>“Big Stick” diplomacy; Roosevelt’s indifference to other nation’s sovereignty </a:t>
            </a:r>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The_News_Reaches_Bogota_Political_Cartoon[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2468974"/>
            <a:ext cx="4114800" cy="3246025"/>
          </a:xfrm>
          <a:prstGeom prst="rect">
            <a:avLst/>
          </a:prstGeom>
          <a:noFill/>
          <a:ln>
            <a:noFill/>
          </a:ln>
        </p:spPr>
      </p:pic>
    </p:spTree>
    <p:extLst>
      <p:ext uri="{BB962C8B-B14F-4D97-AF65-F5344CB8AC3E}">
        <p14:creationId xmlns:p14="http://schemas.microsoft.com/office/powerpoint/2010/main" val="34236533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pic>
        <p:nvPicPr>
          <p:cNvPr id="6" name="Content Placeholder 5" descr="C:\Users\middldo\Desktop\t-roosevelt-cartoon-1909-granger[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5000" y="1447800"/>
            <a:ext cx="4343400" cy="5029200"/>
          </a:xfrm>
          <a:prstGeom prst="rect">
            <a:avLst/>
          </a:prstGeom>
          <a:noFill/>
          <a:ln>
            <a:noFill/>
          </a:ln>
        </p:spPr>
      </p:pic>
    </p:spTree>
    <p:extLst>
      <p:ext uri="{BB962C8B-B14F-4D97-AF65-F5344CB8AC3E}">
        <p14:creationId xmlns:p14="http://schemas.microsoft.com/office/powerpoint/2010/main" val="28133391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28600"/>
            <a:ext cx="7620000" cy="1143000"/>
          </a:xfrm>
        </p:spPr>
        <p:txBody>
          <a:bodyPr/>
          <a:lstStyle/>
          <a:p>
            <a:r>
              <a:rPr lang="en-US" sz="3600" dirty="0" smtClean="0"/>
              <a:t>Progressive Movement</a:t>
            </a:r>
            <a:endParaRPr lang="en-US" sz="36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2400" dirty="0" smtClean="0"/>
              <a:t>Political </a:t>
            </a:r>
            <a:r>
              <a:rPr lang="en-US" sz="2400" dirty="0"/>
              <a:t>cartoon from @1909 </a:t>
            </a:r>
            <a:r>
              <a:rPr lang="en-US" sz="2400" dirty="0" smtClean="0"/>
              <a:t>showing                                    President </a:t>
            </a:r>
            <a:r>
              <a:rPr lang="en-US" sz="2400" dirty="0"/>
              <a:t>Theodore Roosevelt slaying </a:t>
            </a:r>
            <a:r>
              <a:rPr lang="en-US" sz="2400" dirty="0" smtClean="0"/>
              <a:t>                                        those </a:t>
            </a:r>
            <a:r>
              <a:rPr lang="en-US" sz="2400" dirty="0"/>
              <a:t>trust he considered “bad” for </a:t>
            </a:r>
            <a:r>
              <a:rPr lang="en-US" sz="2400" dirty="0" smtClean="0"/>
              <a:t>                                              the </a:t>
            </a:r>
            <a:r>
              <a:rPr lang="en-US" sz="2400" dirty="0"/>
              <a:t>public interest while restraining </a:t>
            </a:r>
            <a:r>
              <a:rPr lang="en-US" sz="2400" dirty="0" smtClean="0"/>
              <a:t>                                        those </a:t>
            </a:r>
            <a:r>
              <a:rPr lang="en-US" sz="2400" dirty="0"/>
              <a:t>whose business practices he </a:t>
            </a:r>
            <a:r>
              <a:rPr lang="en-US" sz="2400" dirty="0" smtClean="0"/>
              <a:t>                                         considered </a:t>
            </a:r>
            <a:r>
              <a:rPr lang="en-US" sz="2400" dirty="0"/>
              <a:t>“good” for the country. </a:t>
            </a:r>
            <a:r>
              <a:rPr lang="en-US" sz="2400" dirty="0" smtClean="0"/>
              <a:t>                                              This </a:t>
            </a:r>
            <a:r>
              <a:rPr lang="en-US" sz="2400" dirty="0"/>
              <a:t>earned him the nickname “Trustbuster”. </a:t>
            </a:r>
            <a:r>
              <a:rPr lang="en-US" sz="2400" dirty="0" smtClean="0"/>
              <a:t>                                        The </a:t>
            </a:r>
            <a:r>
              <a:rPr lang="en-US" sz="2400" dirty="0"/>
              <a:t>cartoon is a knock off of his famous black bear hunt in Mississippi in which he refused to kill a black bear that had been captured and tied-up to a tree.</a:t>
            </a:r>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t-roosevelt-cartoon-1909-granger[1].jpg"/>
          <p:cNvPicPr/>
          <p:nvPr/>
        </p:nvPicPr>
        <p:blipFill>
          <a:blip r:embed="rId3">
            <a:extLst>
              <a:ext uri="{28A0092B-C50C-407E-A947-70E740481C1C}">
                <a14:useLocalDpi xmlns:a14="http://schemas.microsoft.com/office/drawing/2010/main" val="0"/>
              </a:ext>
            </a:extLst>
          </a:blip>
          <a:srcRect/>
          <a:stretch>
            <a:fillRect/>
          </a:stretch>
        </p:blipFill>
        <p:spPr bwMode="auto">
          <a:xfrm>
            <a:off x="5257799" y="152400"/>
            <a:ext cx="3175635" cy="3276599"/>
          </a:xfrm>
          <a:prstGeom prst="rect">
            <a:avLst/>
          </a:prstGeom>
          <a:noFill/>
          <a:ln>
            <a:noFill/>
          </a:ln>
        </p:spPr>
      </p:pic>
    </p:spTree>
    <p:extLst>
      <p:ext uri="{BB962C8B-B14F-4D97-AF65-F5344CB8AC3E}">
        <p14:creationId xmlns:p14="http://schemas.microsoft.com/office/powerpoint/2010/main" val="9368127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114300" lvl="0" indent="0">
              <a:buNone/>
            </a:pPr>
            <a:r>
              <a:rPr lang="en-US" dirty="0" smtClean="0"/>
              <a:t>A. Why </a:t>
            </a:r>
            <a:r>
              <a:rPr lang="en-US" dirty="0"/>
              <a:t>is Theodore Roosevelt dressed that way in the cartoon?</a:t>
            </a:r>
          </a:p>
          <a:p>
            <a:pPr marL="114300" lvl="0" indent="0">
              <a:buNone/>
            </a:pPr>
            <a:r>
              <a:rPr lang="en-US" dirty="0" smtClean="0"/>
              <a:t>B. What </a:t>
            </a:r>
            <a:r>
              <a:rPr lang="en-US" dirty="0"/>
              <a:t>is the purpose of the bears being labeled different things?</a:t>
            </a:r>
          </a:p>
          <a:p>
            <a:pPr marL="114300" lvl="0" indent="0">
              <a:buNone/>
            </a:pPr>
            <a:r>
              <a:rPr lang="en-US" dirty="0" smtClean="0"/>
              <a:t>B. What </a:t>
            </a:r>
            <a:r>
              <a:rPr lang="en-US" dirty="0"/>
              <a:t>is the overall message of this cartoon?</a:t>
            </a:r>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7" name="Content Placeholder 6" descr="C:\Users\middldo\Desktop\t-roosevelt-cartoon-1909-granger[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62000" y="1676400"/>
            <a:ext cx="3581400" cy="4419600"/>
          </a:xfrm>
          <a:prstGeom prst="rect">
            <a:avLst/>
          </a:prstGeom>
          <a:noFill/>
          <a:ln>
            <a:noFill/>
          </a:ln>
        </p:spPr>
      </p:pic>
    </p:spTree>
    <p:extLst>
      <p:ext uri="{BB962C8B-B14F-4D97-AF65-F5344CB8AC3E}">
        <p14:creationId xmlns:p14="http://schemas.microsoft.com/office/powerpoint/2010/main" val="60266053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pic>
        <p:nvPicPr>
          <p:cNvPr id="5" name="Content Placeholder 4" descr="C:\Users\middldo\Desktop\HistoricImage02[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676400"/>
            <a:ext cx="7239000" cy="4800600"/>
          </a:xfrm>
          <a:prstGeom prst="rect">
            <a:avLst/>
          </a:prstGeom>
          <a:noFill/>
          <a:ln>
            <a:noFill/>
          </a:ln>
        </p:spPr>
      </p:pic>
    </p:spTree>
    <p:extLst>
      <p:ext uri="{BB962C8B-B14F-4D97-AF65-F5344CB8AC3E}">
        <p14:creationId xmlns:p14="http://schemas.microsoft.com/office/powerpoint/2010/main" val="179038523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620000" cy="1143000"/>
          </a:xfrm>
        </p:spPr>
        <p:txBody>
          <a:bodyPr/>
          <a:lstStyle/>
          <a:p>
            <a:r>
              <a:rPr lang="en-US" sz="3600" dirty="0" smtClean="0"/>
              <a:t>Progressive Movement</a:t>
            </a:r>
            <a:endParaRPr lang="en-US" sz="36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endParaRPr lang="en-US" sz="2000" dirty="0" smtClean="0"/>
          </a:p>
          <a:p>
            <a:pPr marL="114300" indent="0">
              <a:buNone/>
            </a:pPr>
            <a:endParaRPr lang="en-US" sz="2000" dirty="0"/>
          </a:p>
          <a:p>
            <a:pPr marL="114300" indent="0">
              <a:buNone/>
            </a:pPr>
            <a:r>
              <a:rPr lang="en-US" sz="2000" dirty="0" smtClean="0"/>
              <a:t>President </a:t>
            </a:r>
            <a:r>
              <a:rPr lang="en-US" sz="2000" dirty="0"/>
              <a:t>Taft followed President Theodore </a:t>
            </a:r>
            <a:r>
              <a:rPr lang="en-US" sz="2000" dirty="0" smtClean="0"/>
              <a:t>                                           Roosevelt </a:t>
            </a:r>
            <a:r>
              <a:rPr lang="en-US" sz="2000" dirty="0"/>
              <a:t>in the White House. President Roosevelt looks on as President Taft is entangled in troubles. For example, Taft took a stronger stance against trusts, </a:t>
            </a:r>
            <a:r>
              <a:rPr lang="en-US" sz="2000" dirty="0" smtClean="0"/>
              <a:t>supported </a:t>
            </a:r>
            <a:r>
              <a:rPr lang="en-US" sz="2000" dirty="0"/>
              <a:t>government control over certain industries, encouraged Congress to propose a federal income tax, and did not lower </a:t>
            </a:r>
            <a:r>
              <a:rPr lang="en-US" sz="2000" dirty="0" smtClean="0"/>
              <a:t>tariffs </a:t>
            </a:r>
            <a:r>
              <a:rPr lang="en-US" sz="2000" dirty="0"/>
              <a:t>as much as Roosevelt wished. </a:t>
            </a:r>
          </a:p>
          <a:p>
            <a:pPr marL="114300" indent="0">
              <a:buNone/>
            </a:pPr>
            <a:r>
              <a:rPr lang="en-US" sz="2000" dirty="0"/>
              <a:t> </a:t>
            </a:r>
            <a:r>
              <a:rPr lang="en-US" sz="2000" dirty="0" smtClean="0"/>
              <a:t>    Illustration </a:t>
            </a:r>
            <a:r>
              <a:rPr lang="en-US" sz="2000" dirty="0"/>
              <a:t>shows President Taft sitting in a rocking chair, tangled in yarn from balls labeled "Conservation, Rail Road Legislation, Postal Savings Tax, Income Tax, [and] Corporation Tax" that have fallen onto the floor and are the playthings of three cats labeled "The House, Senate, [and] The Cabinet" and a dog labeled "The Courts"; one ball of yarn labeled "My Policies" remains in a box shaped like the U.S. Capitol. Theodore Roosevelt is watching, disapprovingly, from a window on the side of the room.</a:t>
            </a:r>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5" name="Picture 4" descr="C:\Users\middldo\Desktop\HistoricImage02[1].jpg"/>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2192"/>
            <a:ext cx="3105785" cy="2438400"/>
          </a:xfrm>
          <a:prstGeom prst="rect">
            <a:avLst/>
          </a:prstGeom>
          <a:noFill/>
          <a:ln>
            <a:noFill/>
          </a:ln>
        </p:spPr>
      </p:pic>
    </p:spTree>
    <p:extLst>
      <p:ext uri="{BB962C8B-B14F-4D97-AF65-F5344CB8AC3E}">
        <p14:creationId xmlns:p14="http://schemas.microsoft.com/office/powerpoint/2010/main" val="6080710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Progressive Movement</a:t>
            </a:r>
            <a:endParaRPr lang="en-US" dirty="0"/>
          </a:p>
        </p:txBody>
      </p:sp>
      <p:sp>
        <p:nvSpPr>
          <p:cNvPr id="3" name="Content Placeholder 2"/>
          <p:cNvSpPr>
            <a:spLocks noGrp="1"/>
          </p:cNvSpPr>
          <p:nvPr>
            <p:ph sz="half" idx="2"/>
          </p:nvPr>
        </p:nvSpPr>
        <p:spPr>
          <a:xfrm>
            <a:off x="4495800" y="1524000"/>
            <a:ext cx="3810000" cy="5105400"/>
          </a:xfrm>
        </p:spPr>
        <p:txBody>
          <a:bodyPr>
            <a:normAutofit/>
          </a:bodyPr>
          <a:lstStyle/>
          <a:p>
            <a:pPr marL="411480" lvl="1" indent="0">
              <a:buNone/>
            </a:pPr>
            <a:r>
              <a:rPr lang="en-US" dirty="0" smtClean="0"/>
              <a:t>A. What </a:t>
            </a:r>
            <a:r>
              <a:rPr lang="en-US" dirty="0"/>
              <a:t>details in the political cartoon illustrate Taft’s troubles?</a:t>
            </a:r>
          </a:p>
          <a:p>
            <a:pPr marL="411480" lvl="1" indent="0">
              <a:buNone/>
            </a:pPr>
            <a:r>
              <a:rPr lang="en-US" dirty="0" smtClean="0"/>
              <a:t>B. What </a:t>
            </a:r>
            <a:r>
              <a:rPr lang="en-US" dirty="0"/>
              <a:t>does the cartoon suggest about Roosevelt’s reaction to Taft’s situation?</a:t>
            </a:r>
          </a:p>
          <a:p>
            <a:pPr marL="411480" lvl="1" indent="0">
              <a:buNone/>
            </a:pPr>
            <a:r>
              <a:rPr lang="en-US" dirty="0" smtClean="0"/>
              <a:t>C. What </a:t>
            </a:r>
            <a:r>
              <a:rPr lang="en-US" dirty="0"/>
              <a:t>1892 political party had the following goals: a federal income tax and government ownership of railroads?</a:t>
            </a:r>
          </a:p>
          <a:p>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lgn="r">
              <a:buNone/>
            </a:pPr>
            <a:endParaRPr lang="en-US" dirty="0" smtClean="0"/>
          </a:p>
          <a:p>
            <a:pPr marL="2103120" lvl="8" indent="0" algn="r">
              <a:buNone/>
            </a:pPr>
            <a:endParaRPr lang="en-US" dirty="0"/>
          </a:p>
          <a:p>
            <a:pPr marL="2103120" lvl="8" indent="0">
              <a:buNone/>
            </a:pPr>
            <a:endParaRPr lang="en-US" dirty="0"/>
          </a:p>
          <a:p>
            <a:endParaRPr lang="en-US" dirty="0"/>
          </a:p>
          <a:p>
            <a:pPr marL="114300" indent="0">
              <a:buNone/>
            </a:pPr>
            <a:endParaRPr lang="en-US" dirty="0"/>
          </a:p>
        </p:txBody>
      </p:sp>
      <p:pic>
        <p:nvPicPr>
          <p:cNvPr id="6" name="Content Placeholder 5" descr="C:\Users\middldo\Desktop\HistoricImage02[1].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2514600"/>
            <a:ext cx="4191000" cy="3124200"/>
          </a:xfrm>
          <a:prstGeom prst="rect">
            <a:avLst/>
          </a:prstGeom>
          <a:noFill/>
          <a:ln>
            <a:noFill/>
          </a:ln>
        </p:spPr>
      </p:pic>
    </p:spTree>
    <p:extLst>
      <p:ext uri="{BB962C8B-B14F-4D97-AF65-F5344CB8AC3E}">
        <p14:creationId xmlns:p14="http://schemas.microsoft.com/office/powerpoint/2010/main" val="375629189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1920’s</a:t>
            </a:r>
            <a:endParaRPr lang="en-US" dirty="0"/>
          </a:p>
        </p:txBody>
      </p:sp>
      <p:pic>
        <p:nvPicPr>
          <p:cNvPr id="7" name="Content Placeholder 6" descr="C:\Users\middldo\Desktop\125926-004-F7B8E7B5[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600200"/>
            <a:ext cx="5791200" cy="5048250"/>
          </a:xfrm>
          <a:prstGeom prst="rect">
            <a:avLst/>
          </a:prstGeom>
          <a:noFill/>
          <a:ln>
            <a:noFill/>
          </a:ln>
        </p:spPr>
      </p:pic>
    </p:spTree>
    <p:extLst>
      <p:ext uri="{BB962C8B-B14F-4D97-AF65-F5344CB8AC3E}">
        <p14:creationId xmlns:p14="http://schemas.microsoft.com/office/powerpoint/2010/main" val="331872534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185" y="196596"/>
            <a:ext cx="7620000" cy="1143000"/>
          </a:xfrm>
        </p:spPr>
        <p:txBody>
          <a:bodyPr/>
          <a:lstStyle/>
          <a:p>
            <a:r>
              <a:rPr lang="en-US" sz="4800" dirty="0" smtClean="0"/>
              <a:t>The 1920’s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2400" dirty="0"/>
              <a:t>The Teapot Dome Scandal was an oil </a:t>
            </a:r>
            <a:r>
              <a:rPr lang="en-US" sz="2400" dirty="0" smtClean="0"/>
              <a:t>                                                  reserve scandal </a:t>
            </a:r>
            <a:r>
              <a:rPr lang="en-US" sz="2400" dirty="0"/>
              <a:t>during the 1920’s. It </a:t>
            </a:r>
            <a:r>
              <a:rPr lang="en-US" sz="2400" dirty="0" smtClean="0"/>
              <a:t>                                  involved </a:t>
            </a:r>
            <a:r>
              <a:rPr lang="en-US" sz="2400" dirty="0"/>
              <a:t>a </a:t>
            </a:r>
            <a:r>
              <a:rPr lang="en-US" sz="2400" dirty="0" smtClean="0"/>
              <a:t>secret </a:t>
            </a:r>
            <a:r>
              <a:rPr lang="en-US" sz="2400" dirty="0"/>
              <a:t>leasing of naval oil reserve lands to private companies. The Teapot Dome oil field, where people got their oil, was in Wyoming. It was called the Teapot Dome because of a rock nearby that looked like a teapot. </a:t>
            </a:r>
          </a:p>
          <a:p>
            <a:pPr marL="114300" indent="0">
              <a:buNone/>
            </a:pPr>
            <a:r>
              <a:rPr lang="en-US" sz="2400" dirty="0" smtClean="0"/>
              <a:t>     In </a:t>
            </a:r>
            <a:r>
              <a:rPr lang="en-US" sz="2400" dirty="0"/>
              <a:t>1922 Albert B. Fall secretly leased government oil reserves at Teapot Dome, Wyoming, Mr. Fall got $400,000 from the oilmen. In 1924, it was revealed to the public that Albert B. Fall had put a lease on the Teapot Dome. Fall was convicted of bribery and sent to prison. The scandal became a symbol of the corruption in the Harding administration and of government corruption and scandal in general.</a:t>
            </a:r>
          </a:p>
          <a:p>
            <a:pPr marL="114300" indent="0">
              <a:buNone/>
            </a:pPr>
            <a:endParaRPr lang="en-US" sz="2000" dirty="0" smtClean="0"/>
          </a:p>
          <a:p>
            <a:pPr marL="114300" indent="0">
              <a:buNone/>
            </a:pPr>
            <a:endParaRPr lang="en-US" sz="20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6" name="Picture 5" descr="C:\Users\middldo\Desktop\125926-004-F7B8E7B5[1].jpg"/>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64592"/>
            <a:ext cx="2590800" cy="2057400"/>
          </a:xfrm>
          <a:prstGeom prst="rect">
            <a:avLst/>
          </a:prstGeom>
          <a:noFill/>
          <a:ln>
            <a:noFill/>
          </a:ln>
        </p:spPr>
      </p:pic>
    </p:spTree>
    <p:extLst>
      <p:ext uri="{BB962C8B-B14F-4D97-AF65-F5344CB8AC3E}">
        <p14:creationId xmlns:p14="http://schemas.microsoft.com/office/powerpoint/2010/main" val="409287913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7620000" cy="1143000"/>
          </a:xfrm>
        </p:spPr>
        <p:txBody>
          <a:bodyPr/>
          <a:lstStyle/>
          <a:p>
            <a:r>
              <a:rPr lang="en-US" sz="4800" dirty="0" smtClean="0"/>
              <a:t>The 1920’s</a:t>
            </a:r>
            <a:endParaRPr lang="en-US" sz="4800" dirty="0"/>
          </a:p>
        </p:txBody>
      </p:sp>
      <p:sp>
        <p:nvSpPr>
          <p:cNvPr id="3" name="Content Placeholder 2"/>
          <p:cNvSpPr>
            <a:spLocks noGrp="1"/>
          </p:cNvSpPr>
          <p:nvPr>
            <p:ph idx="1"/>
          </p:nvPr>
        </p:nvSpPr>
        <p:spPr>
          <a:xfrm>
            <a:off x="152400" y="1371600"/>
            <a:ext cx="8077200" cy="5410200"/>
          </a:xfrm>
        </p:spPr>
        <p:txBody>
          <a:bodyPr>
            <a:noAutofit/>
          </a:bodyPr>
          <a:lstStyle/>
          <a:p>
            <a:pPr marL="114300" indent="0">
              <a:buNone/>
            </a:pPr>
            <a:r>
              <a:rPr lang="en-US" sz="2400" dirty="0" smtClean="0"/>
              <a:t>This </a:t>
            </a:r>
            <a:r>
              <a:rPr lang="en-US" sz="2400" dirty="0"/>
              <a:t>political cartoon from the 1920’s  </a:t>
            </a:r>
            <a:r>
              <a:rPr lang="en-US" sz="2400" dirty="0" smtClean="0"/>
              <a:t>                                                 shows </a:t>
            </a:r>
            <a:r>
              <a:rPr lang="en-US" sz="2400" dirty="0"/>
              <a:t>how the Teapot Dome Scandal </a:t>
            </a:r>
            <a:r>
              <a:rPr lang="en-US" sz="2400" dirty="0" smtClean="0"/>
              <a:t>                                                  started </a:t>
            </a:r>
            <a:r>
              <a:rPr lang="en-US" sz="2400" dirty="0"/>
              <a:t>the downwards spiral of the </a:t>
            </a:r>
            <a:r>
              <a:rPr lang="en-US" sz="2400" dirty="0" smtClean="0"/>
              <a:t>                                            Harding </a:t>
            </a:r>
            <a:r>
              <a:rPr lang="en-US" sz="2400" dirty="0"/>
              <a:t>Administration. It shows two </a:t>
            </a:r>
            <a:r>
              <a:rPr lang="en-US" sz="2400" dirty="0" smtClean="0"/>
              <a:t>                                                      men </a:t>
            </a:r>
            <a:r>
              <a:rPr lang="en-US" sz="2400" dirty="0"/>
              <a:t>running down a hill, with a sign saying "White House Highway”, and a steamroller labeled "Oil Scandal". The two men running down the hill represents the government officials involved in the scandal going downhill, and the steamroller going down "White House Highway" shows how the White House crashed after the scandal.</a:t>
            </a:r>
          </a:p>
          <a:p>
            <a:endParaRPr lang="en-US" sz="2000" dirty="0"/>
          </a:p>
          <a:p>
            <a:pPr marL="114300" indent="0">
              <a:buNone/>
            </a:pPr>
            <a:endParaRPr lang="en-US" sz="2400" dirty="0"/>
          </a:p>
          <a:p>
            <a:pPr marL="114300" indent="0">
              <a:buNone/>
            </a:pPr>
            <a:endParaRPr lang="en-US" sz="2000" dirty="0" smtClean="0"/>
          </a:p>
          <a:p>
            <a:pPr marL="114300" indent="0">
              <a:buNone/>
            </a:pPr>
            <a:endParaRPr lang="en-US" sz="2000" dirty="0"/>
          </a:p>
          <a:p>
            <a:pPr marL="114300" indent="0">
              <a:buNone/>
            </a:pPr>
            <a:endParaRPr lang="en-US" sz="2000" dirty="0"/>
          </a:p>
          <a:p>
            <a:pPr marL="114300" indent="0">
              <a:buNone/>
            </a:pPr>
            <a:endParaRPr lang="en-US" sz="2000" dirty="0" smtClean="0"/>
          </a:p>
          <a:p>
            <a:pPr marL="114300" indent="0">
              <a:buNone/>
            </a:pPr>
            <a:endParaRPr lang="en-US" sz="2000" dirty="0"/>
          </a:p>
          <a:p>
            <a:pPr marL="114300" indent="0">
              <a:buNone/>
            </a:pPr>
            <a:endParaRPr lang="en-US" sz="2400" dirty="0" smtClean="0"/>
          </a:p>
          <a:p>
            <a:pPr marL="114300" indent="0">
              <a:buNone/>
            </a:pPr>
            <a:endParaRPr lang="en-US" dirty="0" smtClean="0"/>
          </a:p>
          <a:p>
            <a:pPr marL="114300" indent="0">
              <a:buNone/>
            </a:pPr>
            <a:endParaRPr lang="en-US" dirty="0" smtClean="0"/>
          </a:p>
          <a:p>
            <a:endParaRPr lang="en-US" sz="3200" dirty="0"/>
          </a:p>
          <a:p>
            <a:pPr marL="114300" indent="0">
              <a:buNone/>
            </a:pPr>
            <a:endParaRPr lang="en-US" sz="3200" dirty="0" smtClean="0"/>
          </a:p>
          <a:p>
            <a:pPr marL="114300" indent="0">
              <a:buNone/>
            </a:pPr>
            <a:endParaRPr lang="en-US" sz="3200" dirty="0" smtClean="0"/>
          </a:p>
          <a:p>
            <a:pPr marL="114300" indent="0">
              <a:buNone/>
            </a:pPr>
            <a:endParaRPr lang="en-US" sz="2400" dirty="0"/>
          </a:p>
        </p:txBody>
      </p:sp>
      <p:pic>
        <p:nvPicPr>
          <p:cNvPr id="4" name="Picture 3" descr="C:\Users\middldo\Desktop\125926-004-F7B8E7B5[1].jpg"/>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5720"/>
            <a:ext cx="3054985" cy="2666999"/>
          </a:xfrm>
          <a:prstGeom prst="rect">
            <a:avLst/>
          </a:prstGeom>
          <a:noFill/>
          <a:ln>
            <a:noFill/>
          </a:ln>
        </p:spPr>
      </p:pic>
    </p:spTree>
    <p:extLst>
      <p:ext uri="{BB962C8B-B14F-4D97-AF65-F5344CB8AC3E}">
        <p14:creationId xmlns:p14="http://schemas.microsoft.com/office/powerpoint/2010/main" val="222358250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447</TotalTime>
  <Words>9983</Words>
  <Application>Microsoft Office PowerPoint</Application>
  <PresentationFormat>On-screen Show (4:3)</PresentationFormat>
  <Paragraphs>1268</Paragraphs>
  <Slides>173</Slides>
  <Notes>54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173</vt:i4>
      </vt:variant>
    </vt:vector>
  </HeadingPairs>
  <TitlesOfParts>
    <vt:vector size="177" baseType="lpstr">
      <vt:lpstr>Arial</vt:lpstr>
      <vt:lpstr>Calibri</vt:lpstr>
      <vt:lpstr>Cambria</vt:lpstr>
      <vt:lpstr>Adjacency</vt:lpstr>
      <vt:lpstr>EOC Sample Political Cartoons For Review</vt:lpstr>
      <vt:lpstr>Reconstruction</vt:lpstr>
      <vt:lpstr>Reconstruction</vt:lpstr>
      <vt:lpstr>Reconstruction</vt:lpstr>
      <vt:lpstr>Reconstruction</vt:lpstr>
      <vt:lpstr>Reconstruction</vt:lpstr>
      <vt:lpstr>Reconstruction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Industrial Revolution</vt:lpstr>
      <vt:lpstr>Gilded Age</vt:lpstr>
      <vt:lpstr>Gilded Age</vt:lpstr>
      <vt:lpstr>Gilded Age</vt:lpstr>
      <vt:lpstr>Gilded Age</vt:lpstr>
      <vt:lpstr>Gilded Age</vt:lpstr>
      <vt:lpstr>Gilded Age</vt:lpstr>
      <vt:lpstr>Gilded Age</vt:lpstr>
      <vt:lpstr>Immigration</vt:lpstr>
      <vt:lpstr>Immigration</vt:lpstr>
      <vt:lpstr>Immigration</vt:lpstr>
      <vt:lpstr>Immigration</vt:lpstr>
      <vt:lpstr>Immigration</vt:lpstr>
      <vt:lpstr>Immigration</vt:lpstr>
      <vt:lpstr>Immigration</vt:lpstr>
      <vt:lpstr>Immigration</vt:lpstr>
      <vt:lpstr>Immigration</vt:lpstr>
      <vt:lpstr>Immigration</vt:lpstr>
      <vt:lpstr>Immigration</vt:lpstr>
      <vt:lpstr>Immigration</vt:lpstr>
      <vt:lpstr>Immigration</vt:lpstr>
      <vt:lpstr>Immigration</vt:lpstr>
      <vt:lpstr>Immigration</vt:lpstr>
      <vt:lpstr>Gilded Age</vt:lpstr>
      <vt:lpstr>Gilded Age</vt:lpstr>
      <vt:lpstr>Gilded Age</vt:lpstr>
      <vt:lpstr>Gilded Age</vt:lpstr>
      <vt:lpstr>Populism</vt:lpstr>
      <vt:lpstr>Populism</vt:lpstr>
      <vt:lpstr>Populism</vt:lpstr>
      <vt:lpstr>Populism</vt:lpstr>
      <vt:lpstr>Progressive Movement</vt:lpstr>
      <vt:lpstr>Progressive Movement</vt:lpstr>
      <vt:lpstr>Progressive Movement</vt:lpstr>
      <vt:lpstr>Progressive Movement</vt:lpstr>
      <vt:lpstr>Progressive Movement</vt:lpstr>
      <vt:lpstr>Progressive Movement</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Imperialism</vt:lpstr>
      <vt:lpstr>Progressive Movement</vt:lpstr>
      <vt:lpstr>Progressive Movement</vt:lpstr>
      <vt:lpstr>Progressive Movement</vt:lpstr>
      <vt:lpstr>Progressive Movement</vt:lpstr>
      <vt:lpstr>Progressive Movement</vt:lpstr>
      <vt:lpstr>Progressive Movement</vt:lpstr>
      <vt:lpstr>The 1920’s</vt:lpstr>
      <vt:lpstr>The 1920’s</vt:lpstr>
      <vt:lpstr>The 1920’s</vt:lpstr>
      <vt:lpstr>The 1920’s</vt:lpstr>
      <vt:lpstr>The 1920’s</vt:lpstr>
      <vt:lpstr>The 1920’s</vt:lpstr>
      <vt:lpstr>The 1920’s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The 1930’s</vt:lpstr>
      <vt:lpstr>World War II</vt:lpstr>
      <vt:lpstr>World War II</vt:lpstr>
      <vt:lpstr>The 1930’s</vt:lpstr>
      <vt:lpstr>World War II</vt:lpstr>
      <vt:lpstr>World War II</vt:lpstr>
      <vt:lpstr>World War II</vt:lpstr>
      <vt:lpstr>The 1940’s &amp; the 1950’s</vt:lpstr>
      <vt:lpstr>The 1940’s &amp; the 1950’s</vt:lpstr>
      <vt:lpstr>The 1940’ &amp; the 1950’s</vt:lpstr>
      <vt:lpstr>The 1940’s &amp; the 1950’s</vt:lpstr>
      <vt:lpstr> The 1950’s  </vt:lpstr>
      <vt:lpstr>The 1950’s</vt:lpstr>
      <vt:lpstr>The1950’s</vt:lpstr>
      <vt:lpstr> Civil Rights </vt:lpstr>
      <vt:lpstr>Civil Rights</vt:lpstr>
      <vt:lpstr>The1960’s</vt:lpstr>
      <vt:lpstr> The 1960’s </vt:lpstr>
      <vt:lpstr>The 1960’s</vt:lpstr>
      <vt:lpstr>The1960’s</vt:lpstr>
      <vt:lpstr> The 1960’s </vt:lpstr>
      <vt:lpstr> The 1960’s </vt:lpstr>
      <vt:lpstr>The 1960’s</vt:lpstr>
      <vt:lpstr>The1960’s</vt:lpstr>
      <vt:lpstr> The 1960’s </vt:lpstr>
      <vt:lpstr> The 1960’s </vt:lpstr>
      <vt:lpstr>The 1960’s</vt:lpstr>
      <vt:lpstr>The1960’s</vt:lpstr>
      <vt:lpstr> The 1960’s </vt:lpstr>
      <vt:lpstr>The 1960’s</vt:lpstr>
      <vt:lpstr>The1960’s</vt:lpstr>
      <vt:lpstr> The 1960’s </vt:lpstr>
      <vt:lpstr>The 1960’s</vt:lpstr>
      <vt:lpstr>The1970’s</vt:lpstr>
      <vt:lpstr> Watergate </vt:lpstr>
      <vt:lpstr>Watergate</vt:lpstr>
      <vt:lpstr>The1970’s</vt:lpstr>
      <vt:lpstr> Watergate </vt:lpstr>
      <vt:lpstr> Watergate </vt:lpstr>
      <vt:lpstr>Watergate</vt:lpstr>
      <vt:lpstr>The1970’s</vt:lpstr>
      <vt:lpstr> Watergate </vt:lpstr>
      <vt:lpstr>Watergate</vt:lpstr>
      <vt:lpstr>The1980’s &amp; 1990’s</vt:lpstr>
      <vt:lpstr> The 1980’s &amp; 1990’s </vt:lpstr>
      <vt:lpstr>The 1980’s &amp; 1990’s</vt:lpstr>
      <vt:lpstr>The1980’s</vt:lpstr>
      <vt:lpstr> The 1980’s  </vt:lpstr>
      <vt:lpstr>The 1980’s</vt:lpstr>
    </vt:vector>
  </TitlesOfParts>
  <Company>Hillsborough County Public Schools, FL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CSS</dc:creator>
  <cp:lastModifiedBy>Sacerdote, Kevin R.</cp:lastModifiedBy>
  <cp:revision>299</cp:revision>
  <dcterms:created xsi:type="dcterms:W3CDTF">2015-05-04T16:21:36Z</dcterms:created>
  <dcterms:modified xsi:type="dcterms:W3CDTF">2017-04-12T11:46:00Z</dcterms:modified>
</cp:coreProperties>
</file>